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15"/>
  </p:notesMasterIdLst>
  <p:sldIdLst>
    <p:sldId id="279" r:id="rId5"/>
    <p:sldId id="296" r:id="rId6"/>
    <p:sldId id="297" r:id="rId7"/>
    <p:sldId id="298" r:id="rId8"/>
    <p:sldId id="300" r:id="rId9"/>
    <p:sldId id="299" r:id="rId10"/>
    <p:sldId id="301" r:id="rId11"/>
    <p:sldId id="305" r:id="rId12"/>
    <p:sldId id="302" r:id="rId13"/>
    <p:sldId id="30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CC322C-73AC-3EFB-9FB9-2540B22F83D0}" name="ZIRLIN, ALEXANDER (RX-HBE)" initials="AZ" userId="S::zirlina@b2b.regn.net::cbc1ccc8-6fc5-43a2-9058-433c3cd7d559" providerId="AD"/>
  <p188:author id="{A0291F5E-6995-7EF4-2CA0-69D3E45C18B0}" name="Shannon, Hannah (RX-NOR)" initials="HS" userId="S::fultonh@b2b.regn.net::f42fcc2d-082f-4162-ac94-ad6a27d4b977" providerId="AD"/>
  <p188:author id="{9B7BE967-F92A-B134-6D7A-BDD912777A5D}" name="McGrath, MJ (RX-NOR)" initials="MM" userId="S::mcgrathmj@b2b.regn.net::7b06089c-d035-46a5-b615-f625bbd8ba3f" providerId="AD"/>
  <p188:author id="{C29DB5FD-25BF-682A-7DA8-4A4EC81618EA}" name="Gavitt, Courtney (RX-HBE)" initials="CG" userId="S::gavittc@b2b.regn.net::00c629d7-c8b7-496a-a36d-4b276656a8a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1D34"/>
    <a:srgbClr val="B8F8FC"/>
    <a:srgbClr val="1645D3"/>
    <a:srgbClr val="F292FD"/>
    <a:srgbClr val="88EC8A"/>
    <a:srgbClr val="D4FBFD"/>
    <a:srgbClr val="D22029"/>
    <a:srgbClr val="F6BD84"/>
    <a:srgbClr val="DBA000"/>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6" dt="2026-09-14T23:18:33.6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30"/>
  </p:normalViewPr>
  <p:slideViewPr>
    <p:cSldViewPr snapToGrid="0">
      <p:cViewPr varScale="1">
        <p:scale>
          <a:sx n="105" d="100"/>
          <a:sy n="105" d="100"/>
        </p:scale>
        <p:origin x="7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ECAAABFA-1EEC-7A46-81F1-781654CAFEDA}" type="datetimeFigureOut">
              <a:rPr lang="en-US" smtClean="0"/>
              <a:pPr/>
              <a:t>9/23/2026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CC4D0520-5D08-DE40-A824-504100FFEE88}" type="slidenum">
              <a:rPr lang="en-US" smtClean="0"/>
              <a:pPr/>
              <a:t>‹#›</a:t>
            </a:fld>
            <a:endParaRPr lang="en-US" dirty="0"/>
          </a:p>
        </p:txBody>
      </p:sp>
    </p:spTree>
    <p:extLst>
      <p:ext uri="{BB962C8B-B14F-4D97-AF65-F5344CB8AC3E}">
        <p14:creationId xmlns:p14="http://schemas.microsoft.com/office/powerpoint/2010/main" val="207029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5CA9FD-2BB8-3D44-892A-93B17701A2C8}" type="slidenum">
              <a:rPr lang="en-US" smtClean="0"/>
              <a:t>1</a:t>
            </a:fld>
            <a:endParaRPr lang="en-US"/>
          </a:p>
        </p:txBody>
      </p:sp>
    </p:spTree>
    <p:extLst>
      <p:ext uri="{BB962C8B-B14F-4D97-AF65-F5344CB8AC3E}">
        <p14:creationId xmlns:p14="http://schemas.microsoft.com/office/powerpoint/2010/main" val="81979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F8A01-5530-9626-2FE0-A287A589B85B}"/>
              </a:ext>
            </a:extLst>
          </p:cNvPr>
          <p:cNvSpPr>
            <a:spLocks noGrp="1"/>
          </p:cNvSpPr>
          <p:nvPr>
            <p:ph type="ctrTitle"/>
          </p:nvPr>
        </p:nvSpPr>
        <p:spPr>
          <a:xfrm>
            <a:off x="674472" y="4064460"/>
            <a:ext cx="6374028" cy="1038611"/>
          </a:xfrm>
        </p:spPr>
        <p:txBody>
          <a:bodyPr anchor="b">
            <a:normAutofit/>
          </a:bodyPr>
          <a:lstStyle>
            <a:lvl1pPr algn="l">
              <a:defRPr sz="5400" b="0" i="0">
                <a:solidFill>
                  <a:schemeClr val="bg1"/>
                </a:solidFill>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F4BA3508-5176-1822-CF0A-AB0674C262BD}"/>
              </a:ext>
            </a:extLst>
          </p:cNvPr>
          <p:cNvSpPr>
            <a:spLocks noGrp="1"/>
          </p:cNvSpPr>
          <p:nvPr>
            <p:ph type="subTitle" idx="1"/>
          </p:nvPr>
        </p:nvSpPr>
        <p:spPr>
          <a:xfrm>
            <a:off x="674472" y="5274862"/>
            <a:ext cx="6374028" cy="720260"/>
          </a:xfrm>
        </p:spPr>
        <p:txBody>
          <a:bodyPr/>
          <a:lstStyle>
            <a:lvl1pPr marL="0" indent="0" algn="l">
              <a:buNone/>
              <a:defRPr sz="2400" b="0" i="0">
                <a:solidFill>
                  <a:schemeClr val="bg2"/>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799"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Picture 4" descr="A black and white logo&#10;&#10;AI-generated content may be incorrect.">
            <a:extLst>
              <a:ext uri="{FF2B5EF4-FFF2-40B4-BE49-F238E27FC236}">
                <a16:creationId xmlns:a16="http://schemas.microsoft.com/office/drawing/2014/main" id="{15C42BEA-64D6-6DF8-60DC-69734B4B1A54}"/>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446040" y="862878"/>
            <a:ext cx="4746721" cy="2198544"/>
          </a:xfrm>
          <a:prstGeom prst="rect">
            <a:avLst/>
          </a:prstGeom>
        </p:spPr>
      </p:pic>
    </p:spTree>
    <p:extLst>
      <p:ext uri="{BB962C8B-B14F-4D97-AF65-F5344CB8AC3E}">
        <p14:creationId xmlns:p14="http://schemas.microsoft.com/office/powerpoint/2010/main" val="33352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F8A01-5530-9626-2FE0-A287A589B85B}"/>
              </a:ext>
            </a:extLst>
          </p:cNvPr>
          <p:cNvSpPr>
            <a:spLocks noGrp="1"/>
          </p:cNvSpPr>
          <p:nvPr>
            <p:ph type="ctrTitle"/>
          </p:nvPr>
        </p:nvSpPr>
        <p:spPr>
          <a:xfrm>
            <a:off x="5048250" y="1427163"/>
            <a:ext cx="6419850" cy="2881226"/>
          </a:xfrm>
        </p:spPr>
        <p:txBody>
          <a:bodyPr anchor="b"/>
          <a:lstStyle>
            <a:lvl1pPr algn="l">
              <a:defRPr sz="6000" b="0" i="0">
                <a:solidFill>
                  <a:schemeClr val="bg1"/>
                </a:solidFill>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F4BA3508-5176-1822-CF0A-AB0674C262BD}"/>
              </a:ext>
            </a:extLst>
          </p:cNvPr>
          <p:cNvSpPr>
            <a:spLocks noGrp="1"/>
          </p:cNvSpPr>
          <p:nvPr>
            <p:ph type="subTitle" idx="1"/>
          </p:nvPr>
        </p:nvSpPr>
        <p:spPr>
          <a:xfrm>
            <a:off x="5048250" y="4444314"/>
            <a:ext cx="6419850" cy="1118286"/>
          </a:xfrm>
        </p:spPr>
        <p:txBody>
          <a:bodyPr/>
          <a:lstStyle>
            <a:lvl1pPr marL="0" indent="0" algn="l">
              <a:buNone/>
              <a:defRPr sz="2400" b="0" i="0">
                <a:solidFill>
                  <a:schemeClr val="accent3"/>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799"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7352D62A-0EE7-ED8C-7B39-BFBF050C2E00}"/>
              </a:ext>
            </a:extLst>
          </p:cNvPr>
          <p:cNvSpPr>
            <a:spLocks noGrp="1"/>
          </p:cNvSpPr>
          <p:nvPr>
            <p:ph type="sldNum" sz="quarter" idx="12"/>
          </p:nvPr>
        </p:nvSpPr>
        <p:spPr>
          <a:xfrm>
            <a:off x="266700" y="6317737"/>
            <a:ext cx="1409700" cy="365125"/>
          </a:xfrm>
        </p:spPr>
        <p:txBody>
          <a:bodyPr/>
          <a:lstStyle>
            <a:lvl1pPr algn="l">
              <a:defRPr sz="1600">
                <a:solidFill>
                  <a:schemeClr val="accent3"/>
                </a:solidFill>
              </a:defRPr>
            </a:lvl1pPr>
          </a:lstStyle>
          <a:p>
            <a:fld id="{4B371C78-89F3-5941-B214-476F91F123B2}" type="slidenum">
              <a:rPr lang="en-US" smtClean="0"/>
              <a:pPr/>
              <a:t>‹#›</a:t>
            </a:fld>
            <a:endParaRPr lang="en-US"/>
          </a:p>
        </p:txBody>
      </p:sp>
      <p:pic>
        <p:nvPicPr>
          <p:cNvPr id="8" name="Picture 7" descr="A white text on a black background&#10;&#10;AI-generated content may be incorrect.">
            <a:extLst>
              <a:ext uri="{FF2B5EF4-FFF2-40B4-BE49-F238E27FC236}">
                <a16:creationId xmlns:a16="http://schemas.microsoft.com/office/drawing/2014/main" id="{14BE84F1-2D8E-5886-0715-20454488F0B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71550" y="6188880"/>
            <a:ext cx="1008962" cy="622837"/>
          </a:xfrm>
          <a:prstGeom prst="rect">
            <a:avLst/>
          </a:prstGeom>
        </p:spPr>
      </p:pic>
    </p:spTree>
    <p:extLst>
      <p:ext uri="{BB962C8B-B14F-4D97-AF65-F5344CB8AC3E}">
        <p14:creationId xmlns:p14="http://schemas.microsoft.com/office/powerpoint/2010/main" val="1262757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F8A01-5530-9626-2FE0-A287A589B85B}"/>
              </a:ext>
            </a:extLst>
          </p:cNvPr>
          <p:cNvSpPr>
            <a:spLocks noGrp="1"/>
          </p:cNvSpPr>
          <p:nvPr>
            <p:ph type="ctrTitle"/>
          </p:nvPr>
        </p:nvSpPr>
        <p:spPr>
          <a:xfrm>
            <a:off x="5048250" y="1427163"/>
            <a:ext cx="6419850" cy="2881226"/>
          </a:xfrm>
        </p:spPr>
        <p:txBody>
          <a:bodyPr anchor="b"/>
          <a:lstStyle>
            <a:lvl1pPr algn="l">
              <a:defRPr sz="6000" b="0" i="0">
                <a:solidFill>
                  <a:schemeClr val="bg1"/>
                </a:solidFill>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F4BA3508-5176-1822-CF0A-AB0674C262BD}"/>
              </a:ext>
            </a:extLst>
          </p:cNvPr>
          <p:cNvSpPr>
            <a:spLocks noGrp="1"/>
          </p:cNvSpPr>
          <p:nvPr>
            <p:ph type="subTitle" idx="1"/>
          </p:nvPr>
        </p:nvSpPr>
        <p:spPr>
          <a:xfrm>
            <a:off x="5048250" y="4444314"/>
            <a:ext cx="6419850" cy="1118286"/>
          </a:xfrm>
        </p:spPr>
        <p:txBody>
          <a:bodyPr/>
          <a:lstStyle>
            <a:lvl1pPr marL="0" indent="0" algn="l">
              <a:buNone/>
              <a:defRPr sz="2400" b="0" i="0">
                <a:solidFill>
                  <a:schemeClr val="accent3"/>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799"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7352D62A-0EE7-ED8C-7B39-BFBF050C2E00}"/>
              </a:ext>
            </a:extLst>
          </p:cNvPr>
          <p:cNvSpPr>
            <a:spLocks noGrp="1"/>
          </p:cNvSpPr>
          <p:nvPr>
            <p:ph type="sldNum" sz="quarter" idx="12"/>
          </p:nvPr>
        </p:nvSpPr>
        <p:spPr>
          <a:xfrm>
            <a:off x="266700" y="6317737"/>
            <a:ext cx="1409700" cy="365125"/>
          </a:xfrm>
        </p:spPr>
        <p:txBody>
          <a:bodyPr/>
          <a:lstStyle>
            <a:lvl1pPr algn="l">
              <a:defRPr sz="1600">
                <a:solidFill>
                  <a:schemeClr val="accent3"/>
                </a:solidFill>
              </a:defRPr>
            </a:lvl1pPr>
          </a:lstStyle>
          <a:p>
            <a:fld id="{4B371C78-89F3-5941-B214-476F91F123B2}" type="slidenum">
              <a:rPr lang="en-US" smtClean="0"/>
              <a:pPr/>
              <a:t>‹#›</a:t>
            </a:fld>
            <a:endParaRPr lang="en-US"/>
          </a:p>
        </p:txBody>
      </p:sp>
      <p:pic>
        <p:nvPicPr>
          <p:cNvPr id="8" name="Picture 7" descr="A white text on a black background&#10;&#10;AI-generated content may be incorrect.">
            <a:extLst>
              <a:ext uri="{FF2B5EF4-FFF2-40B4-BE49-F238E27FC236}">
                <a16:creationId xmlns:a16="http://schemas.microsoft.com/office/drawing/2014/main" id="{14BE84F1-2D8E-5886-0715-20454488F0B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71550" y="6188880"/>
            <a:ext cx="1008962" cy="622837"/>
          </a:xfrm>
          <a:prstGeom prst="rect">
            <a:avLst/>
          </a:prstGeom>
        </p:spPr>
      </p:pic>
    </p:spTree>
    <p:extLst>
      <p:ext uri="{BB962C8B-B14F-4D97-AF65-F5344CB8AC3E}">
        <p14:creationId xmlns:p14="http://schemas.microsoft.com/office/powerpoint/2010/main" val="1129891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F8A01-5530-9626-2FE0-A287A589B85B}"/>
              </a:ext>
            </a:extLst>
          </p:cNvPr>
          <p:cNvSpPr>
            <a:spLocks noGrp="1"/>
          </p:cNvSpPr>
          <p:nvPr>
            <p:ph type="ctrTitle"/>
          </p:nvPr>
        </p:nvSpPr>
        <p:spPr>
          <a:xfrm>
            <a:off x="5048250" y="1427163"/>
            <a:ext cx="6419850" cy="2881226"/>
          </a:xfrm>
        </p:spPr>
        <p:txBody>
          <a:bodyPr anchor="b"/>
          <a:lstStyle>
            <a:lvl1pPr algn="l">
              <a:defRPr sz="6000" b="0" i="0">
                <a:solidFill>
                  <a:schemeClr val="bg1"/>
                </a:solidFill>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F4BA3508-5176-1822-CF0A-AB0674C262BD}"/>
              </a:ext>
            </a:extLst>
          </p:cNvPr>
          <p:cNvSpPr>
            <a:spLocks noGrp="1"/>
          </p:cNvSpPr>
          <p:nvPr>
            <p:ph type="subTitle" idx="1"/>
          </p:nvPr>
        </p:nvSpPr>
        <p:spPr>
          <a:xfrm>
            <a:off x="5048250" y="4444314"/>
            <a:ext cx="6419850" cy="1118286"/>
          </a:xfrm>
        </p:spPr>
        <p:txBody>
          <a:bodyPr/>
          <a:lstStyle>
            <a:lvl1pPr marL="0" indent="0" algn="l">
              <a:buNone/>
              <a:defRPr sz="2400" b="0" i="0">
                <a:solidFill>
                  <a:schemeClr val="accent3"/>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799"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7352D62A-0EE7-ED8C-7B39-BFBF050C2E00}"/>
              </a:ext>
            </a:extLst>
          </p:cNvPr>
          <p:cNvSpPr>
            <a:spLocks noGrp="1"/>
          </p:cNvSpPr>
          <p:nvPr>
            <p:ph type="sldNum" sz="quarter" idx="12"/>
          </p:nvPr>
        </p:nvSpPr>
        <p:spPr>
          <a:xfrm>
            <a:off x="266700" y="6317737"/>
            <a:ext cx="1409700" cy="365125"/>
          </a:xfrm>
        </p:spPr>
        <p:txBody>
          <a:bodyPr/>
          <a:lstStyle>
            <a:lvl1pPr algn="l">
              <a:defRPr sz="1600">
                <a:solidFill>
                  <a:schemeClr val="accent3"/>
                </a:solidFill>
              </a:defRPr>
            </a:lvl1pPr>
          </a:lstStyle>
          <a:p>
            <a:fld id="{4B371C78-89F3-5941-B214-476F91F123B2}" type="slidenum">
              <a:rPr lang="en-US" smtClean="0"/>
              <a:pPr/>
              <a:t>‹#›</a:t>
            </a:fld>
            <a:endParaRPr lang="en-US"/>
          </a:p>
        </p:txBody>
      </p:sp>
      <p:pic>
        <p:nvPicPr>
          <p:cNvPr id="8" name="Picture 7" descr="A white text on a black background&#10;&#10;AI-generated content may be incorrect.">
            <a:extLst>
              <a:ext uri="{FF2B5EF4-FFF2-40B4-BE49-F238E27FC236}">
                <a16:creationId xmlns:a16="http://schemas.microsoft.com/office/drawing/2014/main" id="{14BE84F1-2D8E-5886-0715-20454488F0B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71550" y="6188880"/>
            <a:ext cx="1008962" cy="622837"/>
          </a:xfrm>
          <a:prstGeom prst="rect">
            <a:avLst/>
          </a:prstGeom>
        </p:spPr>
      </p:pic>
    </p:spTree>
    <p:extLst>
      <p:ext uri="{BB962C8B-B14F-4D97-AF65-F5344CB8AC3E}">
        <p14:creationId xmlns:p14="http://schemas.microsoft.com/office/powerpoint/2010/main" val="949818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F8A01-5530-9626-2FE0-A287A589B85B}"/>
              </a:ext>
            </a:extLst>
          </p:cNvPr>
          <p:cNvSpPr>
            <a:spLocks noGrp="1"/>
          </p:cNvSpPr>
          <p:nvPr>
            <p:ph type="ctrTitle"/>
          </p:nvPr>
        </p:nvSpPr>
        <p:spPr>
          <a:xfrm>
            <a:off x="5048250" y="1427163"/>
            <a:ext cx="6419850" cy="2881226"/>
          </a:xfrm>
        </p:spPr>
        <p:txBody>
          <a:bodyPr anchor="b"/>
          <a:lstStyle>
            <a:lvl1pPr algn="l">
              <a:defRPr sz="6000" b="0" i="0">
                <a:solidFill>
                  <a:schemeClr val="bg1"/>
                </a:solidFill>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F4BA3508-5176-1822-CF0A-AB0674C262BD}"/>
              </a:ext>
            </a:extLst>
          </p:cNvPr>
          <p:cNvSpPr>
            <a:spLocks noGrp="1"/>
          </p:cNvSpPr>
          <p:nvPr>
            <p:ph type="subTitle" idx="1"/>
          </p:nvPr>
        </p:nvSpPr>
        <p:spPr>
          <a:xfrm>
            <a:off x="5048250" y="4444314"/>
            <a:ext cx="6419850" cy="1118286"/>
          </a:xfrm>
        </p:spPr>
        <p:txBody>
          <a:bodyPr/>
          <a:lstStyle>
            <a:lvl1pPr marL="0" indent="0" algn="l">
              <a:buNone/>
              <a:defRPr sz="2400" b="0" i="0">
                <a:solidFill>
                  <a:schemeClr val="accent3"/>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799"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7352D62A-0EE7-ED8C-7B39-BFBF050C2E00}"/>
              </a:ext>
            </a:extLst>
          </p:cNvPr>
          <p:cNvSpPr>
            <a:spLocks noGrp="1"/>
          </p:cNvSpPr>
          <p:nvPr>
            <p:ph type="sldNum" sz="quarter" idx="12"/>
          </p:nvPr>
        </p:nvSpPr>
        <p:spPr>
          <a:xfrm>
            <a:off x="266700" y="6317737"/>
            <a:ext cx="1409700" cy="365125"/>
          </a:xfrm>
        </p:spPr>
        <p:txBody>
          <a:bodyPr/>
          <a:lstStyle>
            <a:lvl1pPr algn="l">
              <a:defRPr sz="1600">
                <a:solidFill>
                  <a:schemeClr val="accent3"/>
                </a:solidFill>
              </a:defRPr>
            </a:lvl1pPr>
          </a:lstStyle>
          <a:p>
            <a:fld id="{4B371C78-89F3-5941-B214-476F91F123B2}" type="slidenum">
              <a:rPr lang="en-US" smtClean="0"/>
              <a:pPr/>
              <a:t>‹#›</a:t>
            </a:fld>
            <a:endParaRPr lang="en-US"/>
          </a:p>
        </p:txBody>
      </p:sp>
      <p:pic>
        <p:nvPicPr>
          <p:cNvPr id="8" name="Picture 7" descr="A white text on a black background&#10;&#10;AI-generated content may be incorrect.">
            <a:extLst>
              <a:ext uri="{FF2B5EF4-FFF2-40B4-BE49-F238E27FC236}">
                <a16:creationId xmlns:a16="http://schemas.microsoft.com/office/drawing/2014/main" id="{14BE84F1-2D8E-5886-0715-20454488F0B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71550" y="6188880"/>
            <a:ext cx="1008962" cy="622837"/>
          </a:xfrm>
          <a:prstGeom prst="rect">
            <a:avLst/>
          </a:prstGeom>
        </p:spPr>
      </p:pic>
    </p:spTree>
    <p:extLst>
      <p:ext uri="{BB962C8B-B14F-4D97-AF65-F5344CB8AC3E}">
        <p14:creationId xmlns:p14="http://schemas.microsoft.com/office/powerpoint/2010/main" val="992987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F8A01-5530-9626-2FE0-A287A589B85B}"/>
              </a:ext>
            </a:extLst>
          </p:cNvPr>
          <p:cNvSpPr>
            <a:spLocks noGrp="1"/>
          </p:cNvSpPr>
          <p:nvPr>
            <p:ph type="ctrTitle"/>
          </p:nvPr>
        </p:nvSpPr>
        <p:spPr>
          <a:xfrm>
            <a:off x="5048250" y="1427163"/>
            <a:ext cx="6419850" cy="2881226"/>
          </a:xfrm>
        </p:spPr>
        <p:txBody>
          <a:bodyPr anchor="b"/>
          <a:lstStyle>
            <a:lvl1pPr algn="l">
              <a:defRPr sz="6000" b="0" i="0">
                <a:solidFill>
                  <a:schemeClr val="bg1"/>
                </a:solidFill>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F4BA3508-5176-1822-CF0A-AB0674C262BD}"/>
              </a:ext>
            </a:extLst>
          </p:cNvPr>
          <p:cNvSpPr>
            <a:spLocks noGrp="1"/>
          </p:cNvSpPr>
          <p:nvPr>
            <p:ph type="subTitle" idx="1"/>
          </p:nvPr>
        </p:nvSpPr>
        <p:spPr>
          <a:xfrm>
            <a:off x="5048250" y="4444314"/>
            <a:ext cx="6419850" cy="1118286"/>
          </a:xfrm>
        </p:spPr>
        <p:txBody>
          <a:bodyPr/>
          <a:lstStyle>
            <a:lvl1pPr marL="0" indent="0" algn="l">
              <a:buNone/>
              <a:defRPr sz="2400" b="0" i="0">
                <a:solidFill>
                  <a:schemeClr val="accent3"/>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799"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7352D62A-0EE7-ED8C-7B39-BFBF050C2E00}"/>
              </a:ext>
            </a:extLst>
          </p:cNvPr>
          <p:cNvSpPr>
            <a:spLocks noGrp="1"/>
          </p:cNvSpPr>
          <p:nvPr>
            <p:ph type="sldNum" sz="quarter" idx="12"/>
          </p:nvPr>
        </p:nvSpPr>
        <p:spPr>
          <a:xfrm>
            <a:off x="266700" y="6317737"/>
            <a:ext cx="1409700" cy="365125"/>
          </a:xfrm>
        </p:spPr>
        <p:txBody>
          <a:bodyPr/>
          <a:lstStyle>
            <a:lvl1pPr algn="l">
              <a:defRPr sz="1600">
                <a:solidFill>
                  <a:schemeClr val="accent3"/>
                </a:solidFill>
              </a:defRPr>
            </a:lvl1pPr>
          </a:lstStyle>
          <a:p>
            <a:fld id="{4B371C78-89F3-5941-B214-476F91F123B2}" type="slidenum">
              <a:rPr lang="en-US" smtClean="0"/>
              <a:pPr/>
              <a:t>‹#›</a:t>
            </a:fld>
            <a:endParaRPr lang="en-US"/>
          </a:p>
        </p:txBody>
      </p:sp>
      <p:pic>
        <p:nvPicPr>
          <p:cNvPr id="8" name="Picture 7" descr="A white text on a black background&#10;&#10;AI-generated content may be incorrect.">
            <a:extLst>
              <a:ext uri="{FF2B5EF4-FFF2-40B4-BE49-F238E27FC236}">
                <a16:creationId xmlns:a16="http://schemas.microsoft.com/office/drawing/2014/main" id="{14BE84F1-2D8E-5886-0715-20454488F0B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71550" y="6188880"/>
            <a:ext cx="1008962" cy="622837"/>
          </a:xfrm>
          <a:prstGeom prst="rect">
            <a:avLst/>
          </a:prstGeom>
        </p:spPr>
      </p:pic>
    </p:spTree>
    <p:extLst>
      <p:ext uri="{BB962C8B-B14F-4D97-AF65-F5344CB8AC3E}">
        <p14:creationId xmlns:p14="http://schemas.microsoft.com/office/powerpoint/2010/main" val="201260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34A301-6796-353C-4B75-F0C14675F2FB}"/>
              </a:ext>
            </a:extLst>
          </p:cNvPr>
          <p:cNvSpPr>
            <a:spLocks noChangeArrowheads="1"/>
          </p:cNvSpPr>
          <p:nvPr userDrawn="1"/>
        </p:nvSpPr>
        <p:spPr bwMode="auto">
          <a:xfrm>
            <a:off x="111546" y="6347256"/>
            <a:ext cx="666928" cy="28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0" tIns="0" rIns="0" bIns="0" anchor="ctr"/>
          <a:lstStyle/>
          <a:p>
            <a:pPr algn="ctr" eaLnBrk="1" hangingPunct="1">
              <a:defRPr/>
            </a:pPr>
            <a:fld id="{FFF1A63A-3C88-468D-9DE5-EDAF1F8ED471}" type="slidenum">
              <a:rPr lang="en-GB" sz="1000" b="0" i="0" smtClean="0">
                <a:solidFill>
                  <a:schemeClr val="accent3"/>
                </a:solidFill>
                <a:latin typeface="Arial" panose="020B0604020202020204" pitchFamily="34" charset="0"/>
              </a:rPr>
              <a:pPr algn="ctr" eaLnBrk="1" hangingPunct="1">
                <a:defRPr/>
              </a:pPr>
              <a:t>‹#›</a:t>
            </a:fld>
            <a:endParaRPr lang="en-GB" sz="1000" b="0" i="0" dirty="0">
              <a:solidFill>
                <a:schemeClr val="accent3"/>
              </a:solidFill>
              <a:latin typeface="Arial" panose="020B0604020202020204" pitchFamily="34" charset="0"/>
            </a:endParaRPr>
          </a:p>
        </p:txBody>
      </p:sp>
    </p:spTree>
    <p:extLst>
      <p:ext uri="{BB962C8B-B14F-4D97-AF65-F5344CB8AC3E}">
        <p14:creationId xmlns:p14="http://schemas.microsoft.com/office/powerpoint/2010/main" val="232774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9FFEC76-5C62-3B4B-9344-9B4DD8EA0C9B}"/>
              </a:ext>
            </a:extLst>
          </p:cNvPr>
          <p:cNvSpPr>
            <a:spLocks noGrp="1"/>
          </p:cNvSpPr>
          <p:nvPr>
            <p:ph type="title"/>
          </p:nvPr>
        </p:nvSpPr>
        <p:spPr>
          <a:xfrm>
            <a:off x="930785" y="811773"/>
            <a:ext cx="9994900" cy="1325563"/>
          </a:xfrm>
        </p:spPr>
        <p:txBody>
          <a:bodyPr/>
          <a:lstStyle>
            <a:lvl1pPr>
              <a:defRPr b="0" i="0" baseline="0">
                <a:solidFill>
                  <a:schemeClr val="accent3"/>
                </a:solidFill>
                <a:latin typeface="Arial" panose="020B0604020202020204" pitchFamily="34" charset="0"/>
              </a:defRPr>
            </a:lvl1pPr>
          </a:lstStyle>
          <a:p>
            <a:r>
              <a:rPr lang="en-US" dirty="0"/>
              <a:t>Click to edit Master title style</a:t>
            </a:r>
          </a:p>
        </p:txBody>
      </p:sp>
      <p:sp>
        <p:nvSpPr>
          <p:cNvPr id="12" name="Text Placeholder 11">
            <a:extLst>
              <a:ext uri="{FF2B5EF4-FFF2-40B4-BE49-F238E27FC236}">
                <a16:creationId xmlns:a16="http://schemas.microsoft.com/office/drawing/2014/main" id="{B226C83B-9704-BB81-E798-A1AAC7058252}"/>
              </a:ext>
            </a:extLst>
          </p:cNvPr>
          <p:cNvSpPr>
            <a:spLocks noGrp="1"/>
          </p:cNvSpPr>
          <p:nvPr>
            <p:ph type="body" sz="quarter" idx="10"/>
          </p:nvPr>
        </p:nvSpPr>
        <p:spPr>
          <a:xfrm>
            <a:off x="930275" y="2312988"/>
            <a:ext cx="9994900" cy="3422650"/>
          </a:xfrm>
        </p:spPr>
        <p:txBody>
          <a:bodyPr>
            <a:normAutofit/>
          </a:bodyPr>
          <a:lstStyle>
            <a:lvl1pPr>
              <a:defRPr sz="2400" b="0" i="0" baseline="0">
                <a:latin typeface="Arial" panose="020B0604020202020204" pitchFamily="34" charset="0"/>
              </a:defRPr>
            </a:lvl1pPr>
            <a:lvl2pPr>
              <a:defRPr sz="2000" b="0" i="0" baseline="0">
                <a:latin typeface="Arial" panose="020B0604020202020204" pitchFamily="34" charset="0"/>
              </a:defRPr>
            </a:lvl2pPr>
            <a:lvl3pPr>
              <a:defRPr sz="1800" b="0" i="0" baseline="0">
                <a:latin typeface="Arial" panose="020B0604020202020204" pitchFamily="34" charset="0"/>
              </a:defRPr>
            </a:lvl3pPr>
            <a:lvl4pPr>
              <a:defRPr sz="1600" b="0" i="0" baseline="0">
                <a:latin typeface="Arial" panose="020B0604020202020204" pitchFamily="34" charset="0"/>
              </a:defRPr>
            </a:lvl4pPr>
            <a:lvl5pPr>
              <a:defRPr sz="1600" b="0"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Rectangle 1">
            <a:extLst>
              <a:ext uri="{FF2B5EF4-FFF2-40B4-BE49-F238E27FC236}">
                <a16:creationId xmlns:a16="http://schemas.microsoft.com/office/drawing/2014/main" id="{075A936F-00A0-451F-F626-4996F4D565AB}"/>
              </a:ext>
            </a:extLst>
          </p:cNvPr>
          <p:cNvSpPr>
            <a:spLocks noChangeArrowheads="1"/>
          </p:cNvSpPr>
          <p:nvPr userDrawn="1"/>
        </p:nvSpPr>
        <p:spPr bwMode="auto">
          <a:xfrm>
            <a:off x="111546" y="6347256"/>
            <a:ext cx="666928" cy="28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0" tIns="0" rIns="0" bIns="0" anchor="ctr"/>
          <a:lstStyle/>
          <a:p>
            <a:pPr algn="ctr" eaLnBrk="1" hangingPunct="1">
              <a:defRPr/>
            </a:pPr>
            <a:fld id="{FFF1A63A-3C88-468D-9DE5-EDAF1F8ED471}" type="slidenum">
              <a:rPr lang="en-GB" sz="1000" b="0" i="0" smtClean="0">
                <a:solidFill>
                  <a:schemeClr val="accent3"/>
                </a:solidFill>
                <a:latin typeface="Arial" panose="020B0604020202020204" pitchFamily="34" charset="0"/>
              </a:rPr>
              <a:pPr algn="ctr" eaLnBrk="1" hangingPunct="1">
                <a:defRPr/>
              </a:pPr>
              <a:t>‹#›</a:t>
            </a:fld>
            <a:endParaRPr lang="en-GB" sz="1000" b="0" i="0" dirty="0">
              <a:solidFill>
                <a:schemeClr val="accent3"/>
              </a:solidFill>
              <a:latin typeface="Arial" panose="020B0604020202020204" pitchFamily="34" charset="0"/>
            </a:endParaRPr>
          </a:p>
        </p:txBody>
      </p:sp>
    </p:spTree>
    <p:extLst>
      <p:ext uri="{BB962C8B-B14F-4D97-AF65-F5344CB8AC3E}">
        <p14:creationId xmlns:p14="http://schemas.microsoft.com/office/powerpoint/2010/main" val="4022756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9FFEC76-5C62-3B4B-9344-9B4DD8EA0C9B}"/>
              </a:ext>
            </a:extLst>
          </p:cNvPr>
          <p:cNvSpPr>
            <a:spLocks noGrp="1"/>
          </p:cNvSpPr>
          <p:nvPr>
            <p:ph type="title"/>
          </p:nvPr>
        </p:nvSpPr>
        <p:spPr>
          <a:xfrm>
            <a:off x="778983" y="816406"/>
            <a:ext cx="7670201" cy="1325563"/>
          </a:xfrm>
        </p:spPr>
        <p:txBody>
          <a:bodyPr/>
          <a:lstStyle>
            <a:lvl1pPr>
              <a:defRPr b="0" i="0">
                <a:solidFill>
                  <a:schemeClr val="accent3"/>
                </a:solidFill>
                <a:latin typeface="Arial" panose="020B0604020202020204" pitchFamily="34" charset="0"/>
              </a:defRPr>
            </a:lvl1pPr>
          </a:lstStyle>
          <a:p>
            <a:r>
              <a:rPr lang="en-US" dirty="0"/>
              <a:t>Click to edit Master title style</a:t>
            </a:r>
          </a:p>
        </p:txBody>
      </p:sp>
      <p:sp>
        <p:nvSpPr>
          <p:cNvPr id="12" name="Text Placeholder 11">
            <a:extLst>
              <a:ext uri="{FF2B5EF4-FFF2-40B4-BE49-F238E27FC236}">
                <a16:creationId xmlns:a16="http://schemas.microsoft.com/office/drawing/2014/main" id="{B226C83B-9704-BB81-E798-A1AAC7058252}"/>
              </a:ext>
            </a:extLst>
          </p:cNvPr>
          <p:cNvSpPr>
            <a:spLocks noGrp="1"/>
          </p:cNvSpPr>
          <p:nvPr>
            <p:ph type="body" sz="quarter" idx="10"/>
          </p:nvPr>
        </p:nvSpPr>
        <p:spPr>
          <a:xfrm>
            <a:off x="778473" y="2317621"/>
            <a:ext cx="7670201" cy="3422650"/>
          </a:xfrm>
        </p:spPr>
        <p:txBody>
          <a:bodyPr>
            <a:normAutofit/>
          </a:bodyPr>
          <a:lstStyle>
            <a:lvl1pPr>
              <a:defRPr sz="2400" b="0" i="0">
                <a:latin typeface="Arial" panose="020B0604020202020204" pitchFamily="34" charset="0"/>
              </a:defRPr>
            </a:lvl1pPr>
            <a:lvl2pPr>
              <a:defRPr sz="2000" b="0" i="0">
                <a:latin typeface="Arial" panose="020B0604020202020204" pitchFamily="34" charset="0"/>
              </a:defRPr>
            </a:lvl2pPr>
            <a:lvl3pPr>
              <a:defRPr sz="1800" b="0" i="0">
                <a:latin typeface="Arial" panose="020B0604020202020204" pitchFamily="34" charset="0"/>
              </a:defRPr>
            </a:lvl3pPr>
            <a:lvl4pPr>
              <a:defRPr sz="1600" b="0" i="0">
                <a:latin typeface="Arial" panose="020B0604020202020204" pitchFamily="34" charset="0"/>
              </a:defRPr>
            </a:lvl4pPr>
            <a:lvl5pPr>
              <a:defRPr sz="1600" b="0" i="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E3729043-82AD-8FBD-188B-435F7C0CE90F}"/>
              </a:ext>
            </a:extLst>
          </p:cNvPr>
          <p:cNvSpPr>
            <a:spLocks noGrp="1"/>
          </p:cNvSpPr>
          <p:nvPr>
            <p:ph type="pic" sz="quarter" idx="11"/>
          </p:nvPr>
        </p:nvSpPr>
        <p:spPr>
          <a:xfrm>
            <a:off x="8968266" y="0"/>
            <a:ext cx="3223734" cy="5740271"/>
          </a:xfrm>
        </p:spPr>
        <p:txBody>
          <a:bodyPr/>
          <a:lstStyle/>
          <a:p>
            <a:endParaRPr lang="en-US"/>
          </a:p>
        </p:txBody>
      </p:sp>
      <p:sp>
        <p:nvSpPr>
          <p:cNvPr id="2" name="Rectangle 1">
            <a:extLst>
              <a:ext uri="{FF2B5EF4-FFF2-40B4-BE49-F238E27FC236}">
                <a16:creationId xmlns:a16="http://schemas.microsoft.com/office/drawing/2014/main" id="{6A642267-4CDC-2B5C-4305-39F14FD7E97B}"/>
              </a:ext>
            </a:extLst>
          </p:cNvPr>
          <p:cNvSpPr>
            <a:spLocks noChangeArrowheads="1"/>
          </p:cNvSpPr>
          <p:nvPr userDrawn="1"/>
        </p:nvSpPr>
        <p:spPr bwMode="auto">
          <a:xfrm>
            <a:off x="111546" y="6347256"/>
            <a:ext cx="666928" cy="28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0" tIns="0" rIns="0" bIns="0" anchor="ctr"/>
          <a:lstStyle/>
          <a:p>
            <a:pPr algn="ctr" eaLnBrk="1" hangingPunct="1">
              <a:defRPr/>
            </a:pPr>
            <a:fld id="{FFF1A63A-3C88-468D-9DE5-EDAF1F8ED471}" type="slidenum">
              <a:rPr lang="en-GB" sz="1000" b="0" i="0" smtClean="0">
                <a:solidFill>
                  <a:schemeClr val="accent3"/>
                </a:solidFill>
                <a:latin typeface="Arial" panose="020B0604020202020204" pitchFamily="34" charset="0"/>
              </a:rPr>
              <a:pPr algn="ctr" eaLnBrk="1" hangingPunct="1">
                <a:defRPr/>
              </a:pPr>
              <a:t>‹#›</a:t>
            </a:fld>
            <a:endParaRPr lang="en-GB" sz="1000" b="0" i="0" dirty="0">
              <a:solidFill>
                <a:schemeClr val="accent3"/>
              </a:solidFill>
              <a:latin typeface="Arial" panose="020B0604020202020204" pitchFamily="34" charset="0"/>
            </a:endParaRPr>
          </a:p>
        </p:txBody>
      </p:sp>
      <p:pic>
        <p:nvPicPr>
          <p:cNvPr id="5" name="Graphic 4">
            <a:extLst>
              <a:ext uri="{FF2B5EF4-FFF2-40B4-BE49-F238E27FC236}">
                <a16:creationId xmlns:a16="http://schemas.microsoft.com/office/drawing/2014/main" id="{17024AF6-B378-A5DD-E099-97B147F351F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968776" y="-3223224"/>
            <a:ext cx="6446448" cy="6446448"/>
          </a:xfrm>
          <a:prstGeom prst="rect">
            <a:avLst/>
          </a:prstGeom>
        </p:spPr>
      </p:pic>
    </p:spTree>
    <p:extLst>
      <p:ext uri="{BB962C8B-B14F-4D97-AF65-F5344CB8AC3E}">
        <p14:creationId xmlns:p14="http://schemas.microsoft.com/office/powerpoint/2010/main" val="4203307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5A59223-66A1-EFAD-501C-54CE7910FF46}"/>
              </a:ext>
            </a:extLst>
          </p:cNvPr>
          <p:cNvSpPr>
            <a:spLocks noChangeArrowheads="1"/>
          </p:cNvSpPr>
          <p:nvPr userDrawn="1"/>
        </p:nvSpPr>
        <p:spPr bwMode="auto">
          <a:xfrm>
            <a:off x="111546" y="6347256"/>
            <a:ext cx="666928" cy="28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0" tIns="0" rIns="0" bIns="0" anchor="ctr"/>
          <a:lstStyle/>
          <a:p>
            <a:pPr algn="ctr" eaLnBrk="1" hangingPunct="1">
              <a:defRPr/>
            </a:pPr>
            <a:fld id="{FFF1A63A-3C88-468D-9DE5-EDAF1F8ED471}" type="slidenum">
              <a:rPr lang="en-GB" sz="1000" b="0" i="0" smtClean="0">
                <a:solidFill>
                  <a:schemeClr val="accent1"/>
                </a:solidFill>
                <a:latin typeface="Arial" panose="020B0604020202020204" pitchFamily="34" charset="0"/>
              </a:rPr>
              <a:pPr algn="ctr" eaLnBrk="1" hangingPunct="1">
                <a:defRPr/>
              </a:pPr>
              <a:t>‹#›</a:t>
            </a:fld>
            <a:endParaRPr lang="en-GB" sz="1000" b="0" i="0" dirty="0">
              <a:solidFill>
                <a:schemeClr val="accent1"/>
              </a:solidFill>
              <a:latin typeface="Arial" panose="020B0604020202020204" pitchFamily="34" charset="0"/>
            </a:endParaRPr>
          </a:p>
        </p:txBody>
      </p:sp>
      <p:sp>
        <p:nvSpPr>
          <p:cNvPr id="3" name="Title 9">
            <a:extLst>
              <a:ext uri="{FF2B5EF4-FFF2-40B4-BE49-F238E27FC236}">
                <a16:creationId xmlns:a16="http://schemas.microsoft.com/office/drawing/2014/main" id="{82339F20-68B6-036E-C262-0C2CE9935F1F}"/>
              </a:ext>
            </a:extLst>
          </p:cNvPr>
          <p:cNvSpPr>
            <a:spLocks noGrp="1"/>
          </p:cNvSpPr>
          <p:nvPr>
            <p:ph type="title"/>
          </p:nvPr>
        </p:nvSpPr>
        <p:spPr>
          <a:xfrm>
            <a:off x="930785" y="811773"/>
            <a:ext cx="9994900" cy="1325563"/>
          </a:xfrm>
        </p:spPr>
        <p:txBody>
          <a:bodyPr/>
          <a:lstStyle>
            <a:lvl1pPr>
              <a:defRPr b="0" i="0">
                <a:solidFill>
                  <a:schemeClr val="accent1"/>
                </a:solidFill>
                <a:latin typeface="Arial" panose="020B0604020202020204" pitchFamily="34" charset="0"/>
              </a:defRPr>
            </a:lvl1pPr>
          </a:lstStyle>
          <a:p>
            <a:r>
              <a:rPr lang="en-US" dirty="0"/>
              <a:t>Click to edit Master title style</a:t>
            </a:r>
          </a:p>
        </p:txBody>
      </p:sp>
      <p:sp>
        <p:nvSpPr>
          <p:cNvPr id="5" name="Text Placeholder 11">
            <a:extLst>
              <a:ext uri="{FF2B5EF4-FFF2-40B4-BE49-F238E27FC236}">
                <a16:creationId xmlns:a16="http://schemas.microsoft.com/office/drawing/2014/main" id="{C7DECD83-BC70-B108-7243-66C0A0155144}"/>
              </a:ext>
            </a:extLst>
          </p:cNvPr>
          <p:cNvSpPr>
            <a:spLocks noGrp="1"/>
          </p:cNvSpPr>
          <p:nvPr>
            <p:ph type="body" sz="quarter" idx="10"/>
          </p:nvPr>
        </p:nvSpPr>
        <p:spPr>
          <a:xfrm>
            <a:off x="930275" y="2312988"/>
            <a:ext cx="9994900" cy="3422650"/>
          </a:xfrm>
        </p:spPr>
        <p:txBody>
          <a:bodyPr>
            <a:normAutofit/>
          </a:bodyPr>
          <a:lstStyle>
            <a:lvl1pPr>
              <a:defRPr sz="2400" b="0" i="0">
                <a:solidFill>
                  <a:schemeClr val="bg1"/>
                </a:solidFill>
                <a:latin typeface="Arial" panose="020B0604020202020204" pitchFamily="34" charset="0"/>
              </a:defRPr>
            </a:lvl1pPr>
            <a:lvl2pPr>
              <a:defRPr sz="2000" b="0" i="0">
                <a:solidFill>
                  <a:schemeClr val="bg1"/>
                </a:solidFill>
                <a:latin typeface="Arial" panose="020B0604020202020204" pitchFamily="34" charset="0"/>
              </a:defRPr>
            </a:lvl2pPr>
            <a:lvl3pPr>
              <a:defRPr sz="1800" b="0" i="0">
                <a:solidFill>
                  <a:schemeClr val="bg1"/>
                </a:solidFill>
                <a:latin typeface="Arial" panose="020B0604020202020204" pitchFamily="34" charset="0"/>
              </a:defRPr>
            </a:lvl3pPr>
            <a:lvl4pPr>
              <a:defRPr sz="1600" b="0" i="0">
                <a:solidFill>
                  <a:schemeClr val="bg1"/>
                </a:solidFill>
                <a:latin typeface="Arial" panose="020B0604020202020204" pitchFamily="34" charset="0"/>
              </a:defRPr>
            </a:lvl4pPr>
            <a:lvl5pPr>
              <a:defRPr sz="1600" b="0" i="0">
                <a:solidFill>
                  <a:schemeClr val="bg1"/>
                </a:solidFill>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13742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A6EE21-D79C-E251-1DA7-DDF8D34D6F86}"/>
              </a:ext>
            </a:extLst>
          </p:cNvPr>
          <p:cNvSpPr>
            <a:spLocks noChangeArrowheads="1"/>
          </p:cNvSpPr>
          <p:nvPr userDrawn="1"/>
        </p:nvSpPr>
        <p:spPr bwMode="auto">
          <a:xfrm>
            <a:off x="111546" y="6347256"/>
            <a:ext cx="666928" cy="28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0" tIns="0" rIns="0" bIns="0" anchor="ctr"/>
          <a:lstStyle/>
          <a:p>
            <a:pPr algn="ctr" eaLnBrk="1" hangingPunct="1">
              <a:defRPr/>
            </a:pPr>
            <a:fld id="{FFF1A63A-3C88-468D-9DE5-EDAF1F8ED471}" type="slidenum">
              <a:rPr lang="en-GB" sz="1000" b="0" i="0" smtClean="0">
                <a:solidFill>
                  <a:schemeClr val="accent1"/>
                </a:solidFill>
                <a:latin typeface="Arial" panose="020B0604020202020204" pitchFamily="34" charset="0"/>
              </a:rPr>
              <a:pPr algn="ctr" eaLnBrk="1" hangingPunct="1">
                <a:defRPr/>
              </a:pPr>
              <a:t>‹#›</a:t>
            </a:fld>
            <a:endParaRPr lang="en-GB" sz="1000" b="0" i="0" dirty="0">
              <a:solidFill>
                <a:schemeClr val="accent1"/>
              </a:solidFill>
              <a:latin typeface="Arial" panose="020B0604020202020204" pitchFamily="34" charset="0"/>
            </a:endParaRPr>
          </a:p>
        </p:txBody>
      </p:sp>
      <p:sp>
        <p:nvSpPr>
          <p:cNvPr id="4" name="Title 9">
            <a:extLst>
              <a:ext uri="{FF2B5EF4-FFF2-40B4-BE49-F238E27FC236}">
                <a16:creationId xmlns:a16="http://schemas.microsoft.com/office/drawing/2014/main" id="{9379C3C0-D969-64BD-75FA-E954551EAA15}"/>
              </a:ext>
            </a:extLst>
          </p:cNvPr>
          <p:cNvSpPr>
            <a:spLocks noGrp="1"/>
          </p:cNvSpPr>
          <p:nvPr>
            <p:ph type="title"/>
          </p:nvPr>
        </p:nvSpPr>
        <p:spPr>
          <a:xfrm>
            <a:off x="778983" y="816406"/>
            <a:ext cx="7670201" cy="1325563"/>
          </a:xfrm>
        </p:spPr>
        <p:txBody>
          <a:bodyPr/>
          <a:lstStyle>
            <a:lvl1pPr>
              <a:defRPr b="0" i="0">
                <a:solidFill>
                  <a:schemeClr val="accent1"/>
                </a:solidFill>
                <a:latin typeface="Arial" panose="020B0604020202020204" pitchFamily="34" charset="0"/>
              </a:defRPr>
            </a:lvl1pPr>
          </a:lstStyle>
          <a:p>
            <a:r>
              <a:rPr lang="en-US" dirty="0"/>
              <a:t>Click to edit Master title style</a:t>
            </a:r>
          </a:p>
        </p:txBody>
      </p:sp>
      <p:sp>
        <p:nvSpPr>
          <p:cNvPr id="5" name="Text Placeholder 11">
            <a:extLst>
              <a:ext uri="{FF2B5EF4-FFF2-40B4-BE49-F238E27FC236}">
                <a16:creationId xmlns:a16="http://schemas.microsoft.com/office/drawing/2014/main" id="{17BF08A5-537E-B64A-E1C2-E6F52412DB22}"/>
              </a:ext>
            </a:extLst>
          </p:cNvPr>
          <p:cNvSpPr>
            <a:spLocks noGrp="1"/>
          </p:cNvSpPr>
          <p:nvPr>
            <p:ph type="body" sz="quarter" idx="10"/>
          </p:nvPr>
        </p:nvSpPr>
        <p:spPr>
          <a:xfrm>
            <a:off x="778473" y="2317621"/>
            <a:ext cx="7670201" cy="3422650"/>
          </a:xfrm>
        </p:spPr>
        <p:txBody>
          <a:bodyPr>
            <a:normAutofit/>
          </a:bodyPr>
          <a:lstStyle>
            <a:lvl1pPr>
              <a:defRPr sz="2400" b="0" i="0">
                <a:solidFill>
                  <a:schemeClr val="bg1"/>
                </a:solidFill>
                <a:latin typeface="Arial" panose="020B0604020202020204" pitchFamily="34" charset="0"/>
              </a:defRPr>
            </a:lvl1pPr>
            <a:lvl2pPr>
              <a:defRPr sz="2000" b="0" i="0">
                <a:solidFill>
                  <a:schemeClr val="bg1"/>
                </a:solidFill>
                <a:latin typeface="Arial" panose="020B0604020202020204" pitchFamily="34" charset="0"/>
              </a:defRPr>
            </a:lvl2pPr>
            <a:lvl3pPr>
              <a:defRPr sz="1800" b="0" i="0">
                <a:solidFill>
                  <a:schemeClr val="bg1"/>
                </a:solidFill>
                <a:latin typeface="Arial" panose="020B0604020202020204" pitchFamily="34" charset="0"/>
              </a:defRPr>
            </a:lvl3pPr>
            <a:lvl4pPr>
              <a:defRPr sz="1600" b="0" i="0">
                <a:solidFill>
                  <a:schemeClr val="bg1"/>
                </a:solidFill>
                <a:latin typeface="Arial" panose="020B0604020202020204" pitchFamily="34" charset="0"/>
              </a:defRPr>
            </a:lvl4pPr>
            <a:lvl5pPr>
              <a:defRPr sz="1600" b="0" i="0">
                <a:solidFill>
                  <a:schemeClr val="bg1"/>
                </a:solidFill>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2">
            <a:extLst>
              <a:ext uri="{FF2B5EF4-FFF2-40B4-BE49-F238E27FC236}">
                <a16:creationId xmlns:a16="http://schemas.microsoft.com/office/drawing/2014/main" id="{2C474F1E-0ED8-277F-21E6-586620F95169}"/>
              </a:ext>
            </a:extLst>
          </p:cNvPr>
          <p:cNvSpPr>
            <a:spLocks noGrp="1"/>
          </p:cNvSpPr>
          <p:nvPr>
            <p:ph type="pic" sz="quarter" idx="11"/>
          </p:nvPr>
        </p:nvSpPr>
        <p:spPr>
          <a:xfrm>
            <a:off x="8968266" y="0"/>
            <a:ext cx="3223734" cy="5740271"/>
          </a:xfrm>
        </p:spPr>
        <p:txBody>
          <a:bodyPr/>
          <a:lstStyle/>
          <a:p>
            <a:endParaRPr lang="en-US"/>
          </a:p>
        </p:txBody>
      </p:sp>
    </p:spTree>
    <p:extLst>
      <p:ext uri="{BB962C8B-B14F-4D97-AF65-F5344CB8AC3E}">
        <p14:creationId xmlns:p14="http://schemas.microsoft.com/office/powerpoint/2010/main" val="1610510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EA76B62-4FB4-3C3E-946F-EA6DCE3A3BBF}"/>
              </a:ext>
            </a:extLst>
          </p:cNvPr>
          <p:cNvSpPr>
            <a:spLocks noGrp="1"/>
          </p:cNvSpPr>
          <p:nvPr>
            <p:ph type="pic" sz="quarter" idx="10"/>
          </p:nvPr>
        </p:nvSpPr>
        <p:spPr>
          <a:xfrm>
            <a:off x="1" y="0"/>
            <a:ext cx="12192000" cy="6858000"/>
          </a:xfrm>
        </p:spPr>
        <p:txBody>
          <a:bodyPr/>
          <a:lstStyle/>
          <a:p>
            <a:endParaRPr lang="en-US"/>
          </a:p>
        </p:txBody>
      </p:sp>
      <p:sp>
        <p:nvSpPr>
          <p:cNvPr id="8" name="Rectangle 7">
            <a:extLst>
              <a:ext uri="{FF2B5EF4-FFF2-40B4-BE49-F238E27FC236}">
                <a16:creationId xmlns:a16="http://schemas.microsoft.com/office/drawing/2014/main" id="{3CDCACC6-A581-45EC-D075-F763E37E2DA3}"/>
              </a:ext>
            </a:extLst>
          </p:cNvPr>
          <p:cNvSpPr/>
          <p:nvPr userDrawn="1"/>
        </p:nvSpPr>
        <p:spPr>
          <a:xfrm>
            <a:off x="5524500" y="5535827"/>
            <a:ext cx="6667501" cy="87733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solidFill>
                <a:schemeClr val="tx1"/>
              </a:solidFill>
              <a:latin typeface="Arial" panose="020B0604020202020204" pitchFamily="34" charset="0"/>
            </a:endParaRPr>
          </a:p>
        </p:txBody>
      </p:sp>
      <p:sp>
        <p:nvSpPr>
          <p:cNvPr id="10" name="Text Placeholder 9">
            <a:extLst>
              <a:ext uri="{FF2B5EF4-FFF2-40B4-BE49-F238E27FC236}">
                <a16:creationId xmlns:a16="http://schemas.microsoft.com/office/drawing/2014/main" id="{01207A6B-2289-03E8-D06A-0C6E040C58F1}"/>
              </a:ext>
            </a:extLst>
          </p:cNvPr>
          <p:cNvSpPr>
            <a:spLocks noGrp="1"/>
          </p:cNvSpPr>
          <p:nvPr>
            <p:ph type="body" sz="quarter" idx="11" hasCustomPrompt="1"/>
          </p:nvPr>
        </p:nvSpPr>
        <p:spPr>
          <a:xfrm>
            <a:off x="6510337" y="5656320"/>
            <a:ext cx="5480995" cy="597218"/>
          </a:xfrm>
        </p:spPr>
        <p:txBody>
          <a:bodyPr>
            <a:noAutofit/>
          </a:bodyPr>
          <a:lstStyle>
            <a:lvl1pPr marL="0" indent="0">
              <a:buNone/>
              <a:defRPr sz="2400" b="0" i="0">
                <a:solidFill>
                  <a:schemeClr val="bg1"/>
                </a:solidFill>
                <a:latin typeface="Arial" panose="020B0604020202020204" pitchFamily="34" charset="0"/>
              </a:defRPr>
            </a:lvl1pPr>
            <a:lvl2pPr marL="457200" indent="0">
              <a:buNone/>
              <a:defRPr sz="2000">
                <a:solidFill>
                  <a:schemeClr val="bg1"/>
                </a:solidFill>
                <a:latin typeface="Helvetica" pitchFamily="2" charset="0"/>
              </a:defRPr>
            </a:lvl2pPr>
            <a:lvl3pPr marL="914400" indent="0">
              <a:buNone/>
              <a:defRPr sz="1800">
                <a:solidFill>
                  <a:schemeClr val="bg1"/>
                </a:solidFill>
                <a:latin typeface="Helvetica" pitchFamily="2" charset="0"/>
              </a:defRPr>
            </a:lvl3pPr>
            <a:lvl4pPr marL="1371600" indent="0">
              <a:buNone/>
              <a:defRPr sz="1600">
                <a:solidFill>
                  <a:schemeClr val="bg1"/>
                </a:solidFill>
                <a:latin typeface="Helvetica" pitchFamily="2" charset="0"/>
              </a:defRPr>
            </a:lvl4pPr>
            <a:lvl5pPr marL="1828799" indent="0">
              <a:buNone/>
              <a:defRPr sz="1600">
                <a:solidFill>
                  <a:schemeClr val="bg1"/>
                </a:solidFill>
                <a:latin typeface="Helvetica" pitchFamily="2" charset="0"/>
              </a:defRPr>
            </a:lvl5pPr>
          </a:lstStyle>
          <a:p>
            <a:pPr lvl="0"/>
            <a:r>
              <a:rPr lang="en-US" dirty="0"/>
              <a:t>Insert title here</a:t>
            </a:r>
          </a:p>
        </p:txBody>
      </p:sp>
      <p:sp>
        <p:nvSpPr>
          <p:cNvPr id="11" name="Text Placeholder 9">
            <a:extLst>
              <a:ext uri="{FF2B5EF4-FFF2-40B4-BE49-F238E27FC236}">
                <a16:creationId xmlns:a16="http://schemas.microsoft.com/office/drawing/2014/main" id="{CC9FA5C4-31DC-A98F-E0A9-82724FF4E905}"/>
              </a:ext>
            </a:extLst>
          </p:cNvPr>
          <p:cNvSpPr>
            <a:spLocks noGrp="1"/>
          </p:cNvSpPr>
          <p:nvPr>
            <p:ph type="body" sz="quarter" idx="12" hasCustomPrompt="1"/>
          </p:nvPr>
        </p:nvSpPr>
        <p:spPr>
          <a:xfrm>
            <a:off x="6520505" y="6064093"/>
            <a:ext cx="5480995" cy="597218"/>
          </a:xfrm>
        </p:spPr>
        <p:txBody>
          <a:bodyPr>
            <a:noAutofit/>
          </a:bodyPr>
          <a:lstStyle>
            <a:lvl1pPr marL="0" indent="0">
              <a:buNone/>
              <a:defRPr sz="1400" b="0" i="0">
                <a:solidFill>
                  <a:schemeClr val="bg2"/>
                </a:solidFill>
                <a:latin typeface="Arial" panose="020B0604020202020204" pitchFamily="34" charset="0"/>
              </a:defRPr>
            </a:lvl1pPr>
            <a:lvl2pPr marL="457200" indent="0">
              <a:buNone/>
              <a:defRPr sz="2000">
                <a:solidFill>
                  <a:schemeClr val="bg1"/>
                </a:solidFill>
                <a:latin typeface="Helvetica" pitchFamily="2" charset="0"/>
              </a:defRPr>
            </a:lvl2pPr>
            <a:lvl3pPr marL="914400" indent="0">
              <a:buNone/>
              <a:defRPr sz="1800">
                <a:solidFill>
                  <a:schemeClr val="bg1"/>
                </a:solidFill>
                <a:latin typeface="Helvetica" pitchFamily="2" charset="0"/>
              </a:defRPr>
            </a:lvl3pPr>
            <a:lvl4pPr marL="1371600" indent="0">
              <a:buNone/>
              <a:defRPr sz="1600">
                <a:solidFill>
                  <a:schemeClr val="bg1"/>
                </a:solidFill>
                <a:latin typeface="Helvetica" pitchFamily="2" charset="0"/>
              </a:defRPr>
            </a:lvl4pPr>
            <a:lvl5pPr marL="1828799" indent="0">
              <a:buNone/>
              <a:defRPr sz="1600">
                <a:solidFill>
                  <a:schemeClr val="bg1"/>
                </a:solidFill>
                <a:latin typeface="Helvetica" pitchFamily="2" charset="0"/>
              </a:defRPr>
            </a:lvl5pPr>
          </a:lstStyle>
          <a:p>
            <a:pPr lvl="0"/>
            <a:r>
              <a:rPr lang="en-US" dirty="0"/>
              <a:t>SUBTITLE CAN GO HERE</a:t>
            </a:r>
          </a:p>
        </p:txBody>
      </p:sp>
      <p:sp>
        <p:nvSpPr>
          <p:cNvPr id="2" name="Rectangle 1">
            <a:extLst>
              <a:ext uri="{FF2B5EF4-FFF2-40B4-BE49-F238E27FC236}">
                <a16:creationId xmlns:a16="http://schemas.microsoft.com/office/drawing/2014/main" id="{1F9DF321-E761-8A67-D2CD-E363C4C89D8B}"/>
              </a:ext>
            </a:extLst>
          </p:cNvPr>
          <p:cNvSpPr/>
          <p:nvPr userDrawn="1"/>
        </p:nvSpPr>
        <p:spPr>
          <a:xfrm>
            <a:off x="5524500" y="5535827"/>
            <a:ext cx="828675" cy="87733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solidFill>
                <a:schemeClr val="tx1"/>
              </a:solidFill>
              <a:latin typeface="Arial" panose="020B0604020202020204" pitchFamily="34" charset="0"/>
            </a:endParaRPr>
          </a:p>
        </p:txBody>
      </p:sp>
      <p:pic>
        <p:nvPicPr>
          <p:cNvPr id="4" name="Graphic 3">
            <a:extLst>
              <a:ext uri="{FF2B5EF4-FFF2-40B4-BE49-F238E27FC236}">
                <a16:creationId xmlns:a16="http://schemas.microsoft.com/office/drawing/2014/main" id="{A128DBF3-A3A3-C954-01F3-940FC6AE292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681662" y="5681665"/>
            <a:ext cx="546529" cy="546529"/>
          </a:xfrm>
          <a:prstGeom prst="rect">
            <a:avLst/>
          </a:prstGeom>
        </p:spPr>
      </p:pic>
    </p:spTree>
    <p:extLst>
      <p:ext uri="{BB962C8B-B14F-4D97-AF65-F5344CB8AC3E}">
        <p14:creationId xmlns:p14="http://schemas.microsoft.com/office/powerpoint/2010/main" val="2179067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EA76B62-4FB4-3C3E-946F-EA6DCE3A3BBF}"/>
              </a:ext>
            </a:extLst>
          </p:cNvPr>
          <p:cNvSpPr>
            <a:spLocks noGrp="1"/>
          </p:cNvSpPr>
          <p:nvPr>
            <p:ph type="pic" sz="quarter" idx="10"/>
          </p:nvPr>
        </p:nvSpPr>
        <p:spPr>
          <a:xfrm>
            <a:off x="1" y="0"/>
            <a:ext cx="7591425" cy="6858000"/>
          </a:xfrm>
        </p:spPr>
        <p:txBody>
          <a:bodyPr/>
          <a:lstStyle/>
          <a:p>
            <a:endParaRPr lang="en-US"/>
          </a:p>
        </p:txBody>
      </p:sp>
      <p:sp>
        <p:nvSpPr>
          <p:cNvPr id="8" name="Rectangle 7">
            <a:extLst>
              <a:ext uri="{FF2B5EF4-FFF2-40B4-BE49-F238E27FC236}">
                <a16:creationId xmlns:a16="http://schemas.microsoft.com/office/drawing/2014/main" id="{3CDCACC6-A581-45EC-D075-F763E37E2DA3}"/>
              </a:ext>
            </a:extLst>
          </p:cNvPr>
          <p:cNvSpPr/>
          <p:nvPr userDrawn="1"/>
        </p:nvSpPr>
        <p:spPr>
          <a:xfrm>
            <a:off x="7611763" y="0"/>
            <a:ext cx="4580238"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5" name="Rectangle 4">
            <a:extLst>
              <a:ext uri="{FF2B5EF4-FFF2-40B4-BE49-F238E27FC236}">
                <a16:creationId xmlns:a16="http://schemas.microsoft.com/office/drawing/2014/main" id="{520BFC6A-2BF1-F6C0-D31D-F10203559BF5}"/>
              </a:ext>
            </a:extLst>
          </p:cNvPr>
          <p:cNvSpPr/>
          <p:nvPr userDrawn="1"/>
        </p:nvSpPr>
        <p:spPr>
          <a:xfrm>
            <a:off x="7611763" y="1155487"/>
            <a:ext cx="4450105" cy="87733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solidFill>
                <a:schemeClr val="tx1"/>
              </a:solidFill>
              <a:latin typeface="Arial" panose="020B0604020202020204" pitchFamily="34" charset="0"/>
            </a:endParaRPr>
          </a:p>
        </p:txBody>
      </p:sp>
      <p:sp>
        <p:nvSpPr>
          <p:cNvPr id="10" name="Text Placeholder 9">
            <a:extLst>
              <a:ext uri="{FF2B5EF4-FFF2-40B4-BE49-F238E27FC236}">
                <a16:creationId xmlns:a16="http://schemas.microsoft.com/office/drawing/2014/main" id="{01207A6B-2289-03E8-D06A-0C6E040C58F1}"/>
              </a:ext>
            </a:extLst>
          </p:cNvPr>
          <p:cNvSpPr>
            <a:spLocks noGrp="1"/>
          </p:cNvSpPr>
          <p:nvPr>
            <p:ph type="body" sz="quarter" idx="11" hasCustomPrompt="1"/>
          </p:nvPr>
        </p:nvSpPr>
        <p:spPr>
          <a:xfrm>
            <a:off x="7782570" y="1155487"/>
            <a:ext cx="3300154" cy="858280"/>
          </a:xfrm>
        </p:spPr>
        <p:txBody>
          <a:bodyPr anchor="ctr">
            <a:noAutofit/>
          </a:bodyPr>
          <a:lstStyle>
            <a:lvl1pPr marL="0" indent="0">
              <a:buNone/>
              <a:defRPr sz="2400" b="0" i="0">
                <a:solidFill>
                  <a:schemeClr val="bg2"/>
                </a:solidFill>
                <a:latin typeface="Arial" panose="020B0604020202020204" pitchFamily="34" charset="0"/>
              </a:defRPr>
            </a:lvl1pPr>
            <a:lvl2pPr marL="457200" indent="0">
              <a:buNone/>
              <a:defRPr sz="2000">
                <a:solidFill>
                  <a:schemeClr val="bg1"/>
                </a:solidFill>
                <a:latin typeface="Helvetica" pitchFamily="2" charset="0"/>
              </a:defRPr>
            </a:lvl2pPr>
            <a:lvl3pPr marL="914400" indent="0">
              <a:buNone/>
              <a:defRPr sz="1800">
                <a:solidFill>
                  <a:schemeClr val="bg1"/>
                </a:solidFill>
                <a:latin typeface="Helvetica" pitchFamily="2" charset="0"/>
              </a:defRPr>
            </a:lvl3pPr>
            <a:lvl4pPr marL="1371600" indent="0">
              <a:buNone/>
              <a:defRPr sz="1600">
                <a:solidFill>
                  <a:schemeClr val="bg1"/>
                </a:solidFill>
                <a:latin typeface="Helvetica" pitchFamily="2" charset="0"/>
              </a:defRPr>
            </a:lvl4pPr>
            <a:lvl5pPr marL="1828799" indent="0">
              <a:buNone/>
              <a:defRPr sz="1600">
                <a:solidFill>
                  <a:schemeClr val="bg1"/>
                </a:solidFill>
                <a:latin typeface="Helvetica" pitchFamily="2" charset="0"/>
              </a:defRPr>
            </a:lvl5pPr>
          </a:lstStyle>
          <a:p>
            <a:pPr lvl="0"/>
            <a:r>
              <a:rPr lang="en-US" dirty="0"/>
              <a:t>Insert title here</a:t>
            </a:r>
          </a:p>
        </p:txBody>
      </p:sp>
      <p:sp>
        <p:nvSpPr>
          <p:cNvPr id="11" name="Text Placeholder 9">
            <a:extLst>
              <a:ext uri="{FF2B5EF4-FFF2-40B4-BE49-F238E27FC236}">
                <a16:creationId xmlns:a16="http://schemas.microsoft.com/office/drawing/2014/main" id="{CC9FA5C4-31DC-A98F-E0A9-82724FF4E905}"/>
              </a:ext>
            </a:extLst>
          </p:cNvPr>
          <p:cNvSpPr>
            <a:spLocks noGrp="1"/>
          </p:cNvSpPr>
          <p:nvPr>
            <p:ph type="body" sz="quarter" idx="12" hasCustomPrompt="1"/>
          </p:nvPr>
        </p:nvSpPr>
        <p:spPr>
          <a:xfrm>
            <a:off x="7782569" y="2248933"/>
            <a:ext cx="4238625" cy="3855307"/>
          </a:xfrm>
        </p:spPr>
        <p:txBody>
          <a:bodyPr>
            <a:noAutofit/>
          </a:bodyPr>
          <a:lstStyle>
            <a:lvl1pPr marL="0" indent="0">
              <a:buNone/>
              <a:defRPr sz="1400" b="0" i="0">
                <a:solidFill>
                  <a:schemeClr val="bg1"/>
                </a:solidFill>
                <a:latin typeface="Arial" panose="020B0604020202020204" pitchFamily="34" charset="0"/>
              </a:defRPr>
            </a:lvl1pPr>
            <a:lvl2pPr marL="457200" indent="0">
              <a:buNone/>
              <a:defRPr sz="2000">
                <a:solidFill>
                  <a:schemeClr val="bg1"/>
                </a:solidFill>
                <a:latin typeface="Helvetica" pitchFamily="2" charset="0"/>
              </a:defRPr>
            </a:lvl2pPr>
            <a:lvl3pPr marL="914400" indent="0">
              <a:buNone/>
              <a:defRPr sz="1800">
                <a:solidFill>
                  <a:schemeClr val="bg1"/>
                </a:solidFill>
                <a:latin typeface="Helvetica" pitchFamily="2" charset="0"/>
              </a:defRPr>
            </a:lvl3pPr>
            <a:lvl4pPr marL="1371600" indent="0">
              <a:buNone/>
              <a:defRPr sz="1600">
                <a:solidFill>
                  <a:schemeClr val="bg1"/>
                </a:solidFill>
                <a:latin typeface="Helvetica" pitchFamily="2" charset="0"/>
              </a:defRPr>
            </a:lvl4pPr>
            <a:lvl5pPr marL="1828799" indent="0">
              <a:buNone/>
              <a:defRPr sz="1600">
                <a:solidFill>
                  <a:schemeClr val="bg1"/>
                </a:solidFill>
                <a:latin typeface="Helvetica" pitchFamily="2" charset="0"/>
              </a:defRPr>
            </a:lvl5pPr>
          </a:lstStyle>
          <a:p>
            <a:pPr lvl="0"/>
            <a:r>
              <a:rPr lang="en-US" dirty="0"/>
              <a:t>Content goes here</a:t>
            </a:r>
          </a:p>
        </p:txBody>
      </p:sp>
      <p:sp>
        <p:nvSpPr>
          <p:cNvPr id="2" name="Rectangle 1">
            <a:extLst>
              <a:ext uri="{FF2B5EF4-FFF2-40B4-BE49-F238E27FC236}">
                <a16:creationId xmlns:a16="http://schemas.microsoft.com/office/drawing/2014/main" id="{263E69B5-61D0-770C-FF25-57C4D8CBD56C}"/>
              </a:ext>
            </a:extLst>
          </p:cNvPr>
          <p:cNvSpPr/>
          <p:nvPr userDrawn="1"/>
        </p:nvSpPr>
        <p:spPr>
          <a:xfrm>
            <a:off x="11231906" y="1155487"/>
            <a:ext cx="828675" cy="87733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solidFill>
                <a:schemeClr val="tx1"/>
              </a:solidFill>
              <a:latin typeface="Arial" panose="020B0604020202020204" pitchFamily="34" charset="0"/>
            </a:endParaRPr>
          </a:p>
        </p:txBody>
      </p:sp>
      <p:pic>
        <p:nvPicPr>
          <p:cNvPr id="4" name="Graphic 3">
            <a:extLst>
              <a:ext uri="{FF2B5EF4-FFF2-40B4-BE49-F238E27FC236}">
                <a16:creationId xmlns:a16="http://schemas.microsoft.com/office/drawing/2014/main" id="{5AF34E98-6B00-0DB8-CEFC-E8DC4D87C65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389068" y="1301325"/>
            <a:ext cx="546529" cy="546529"/>
          </a:xfrm>
          <a:prstGeom prst="rect">
            <a:avLst/>
          </a:prstGeom>
        </p:spPr>
      </p:pic>
    </p:spTree>
    <p:extLst>
      <p:ext uri="{BB962C8B-B14F-4D97-AF65-F5344CB8AC3E}">
        <p14:creationId xmlns:p14="http://schemas.microsoft.com/office/powerpoint/2010/main" val="3139835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EA76B62-4FB4-3C3E-946F-EA6DCE3A3BBF}"/>
              </a:ext>
            </a:extLst>
          </p:cNvPr>
          <p:cNvSpPr>
            <a:spLocks noGrp="1"/>
          </p:cNvSpPr>
          <p:nvPr>
            <p:ph type="pic" sz="quarter" idx="10"/>
          </p:nvPr>
        </p:nvSpPr>
        <p:spPr>
          <a:xfrm>
            <a:off x="2" y="1"/>
            <a:ext cx="7591425" cy="6857999"/>
          </a:xfrm>
        </p:spPr>
        <p:txBody>
          <a:bodyPr/>
          <a:lstStyle/>
          <a:p>
            <a:endParaRPr lang="en-US"/>
          </a:p>
        </p:txBody>
      </p:sp>
      <p:sp>
        <p:nvSpPr>
          <p:cNvPr id="8" name="Rectangle 7">
            <a:extLst>
              <a:ext uri="{FF2B5EF4-FFF2-40B4-BE49-F238E27FC236}">
                <a16:creationId xmlns:a16="http://schemas.microsoft.com/office/drawing/2014/main" id="{3CDCACC6-A581-45EC-D075-F763E37E2DA3}"/>
              </a:ext>
            </a:extLst>
          </p:cNvPr>
          <p:cNvSpPr/>
          <p:nvPr userDrawn="1"/>
        </p:nvSpPr>
        <p:spPr>
          <a:xfrm>
            <a:off x="7611764" y="0"/>
            <a:ext cx="4580238"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11" name="Text Placeholder 9">
            <a:extLst>
              <a:ext uri="{FF2B5EF4-FFF2-40B4-BE49-F238E27FC236}">
                <a16:creationId xmlns:a16="http://schemas.microsoft.com/office/drawing/2014/main" id="{CC9FA5C4-31DC-A98F-E0A9-82724FF4E905}"/>
              </a:ext>
            </a:extLst>
          </p:cNvPr>
          <p:cNvSpPr>
            <a:spLocks noGrp="1"/>
          </p:cNvSpPr>
          <p:nvPr>
            <p:ph type="body" sz="quarter" idx="12" hasCustomPrompt="1"/>
          </p:nvPr>
        </p:nvSpPr>
        <p:spPr>
          <a:xfrm>
            <a:off x="7782570" y="2248935"/>
            <a:ext cx="4238625" cy="3855307"/>
          </a:xfrm>
        </p:spPr>
        <p:txBody>
          <a:bodyPr>
            <a:noAutofit/>
          </a:bodyPr>
          <a:lstStyle>
            <a:lvl1pPr marL="0" indent="0">
              <a:buNone/>
              <a:defRPr sz="1400" b="0" i="0">
                <a:solidFill>
                  <a:schemeClr val="bg1"/>
                </a:solidFill>
                <a:latin typeface="Arial" panose="020B0604020202020204" pitchFamily="34" charset="0"/>
              </a:defRPr>
            </a:lvl1pPr>
            <a:lvl2pPr marL="457063" indent="0">
              <a:buNone/>
              <a:defRPr sz="1999">
                <a:solidFill>
                  <a:schemeClr val="bg1"/>
                </a:solidFill>
                <a:latin typeface="Helvetica" pitchFamily="2" charset="0"/>
              </a:defRPr>
            </a:lvl2pPr>
            <a:lvl3pPr marL="914126" indent="0">
              <a:buNone/>
              <a:defRPr sz="1799">
                <a:solidFill>
                  <a:schemeClr val="bg1"/>
                </a:solidFill>
                <a:latin typeface="Helvetica" pitchFamily="2" charset="0"/>
              </a:defRPr>
            </a:lvl3pPr>
            <a:lvl4pPr marL="1371189" indent="0">
              <a:buNone/>
              <a:defRPr sz="1600">
                <a:solidFill>
                  <a:schemeClr val="bg1"/>
                </a:solidFill>
                <a:latin typeface="Helvetica" pitchFamily="2" charset="0"/>
              </a:defRPr>
            </a:lvl4pPr>
            <a:lvl5pPr marL="1828250" indent="0">
              <a:buNone/>
              <a:defRPr sz="1600">
                <a:solidFill>
                  <a:schemeClr val="bg1"/>
                </a:solidFill>
                <a:latin typeface="Helvetica" pitchFamily="2" charset="0"/>
              </a:defRPr>
            </a:lvl5pPr>
          </a:lstStyle>
          <a:p>
            <a:pPr lvl="0"/>
            <a:r>
              <a:rPr lang="en-US" dirty="0"/>
              <a:t>Content goes here</a:t>
            </a:r>
          </a:p>
        </p:txBody>
      </p:sp>
      <p:sp>
        <p:nvSpPr>
          <p:cNvPr id="2" name="Rectangle 1">
            <a:extLst>
              <a:ext uri="{FF2B5EF4-FFF2-40B4-BE49-F238E27FC236}">
                <a16:creationId xmlns:a16="http://schemas.microsoft.com/office/drawing/2014/main" id="{C369AADA-82B0-9006-228F-ADC2AA8CA1C9}"/>
              </a:ext>
            </a:extLst>
          </p:cNvPr>
          <p:cNvSpPr/>
          <p:nvPr userDrawn="1"/>
        </p:nvSpPr>
        <p:spPr>
          <a:xfrm>
            <a:off x="7611763" y="1155487"/>
            <a:ext cx="4450105" cy="87733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solidFill>
                <a:schemeClr val="tx1"/>
              </a:solidFill>
              <a:latin typeface="Arial" panose="020B0604020202020204" pitchFamily="34" charset="0"/>
            </a:endParaRPr>
          </a:p>
        </p:txBody>
      </p:sp>
      <p:sp>
        <p:nvSpPr>
          <p:cNvPr id="4" name="Text Placeholder 9">
            <a:extLst>
              <a:ext uri="{FF2B5EF4-FFF2-40B4-BE49-F238E27FC236}">
                <a16:creationId xmlns:a16="http://schemas.microsoft.com/office/drawing/2014/main" id="{52D47427-740D-AAEE-30FB-D3FFB1AFDA8A}"/>
              </a:ext>
            </a:extLst>
          </p:cNvPr>
          <p:cNvSpPr>
            <a:spLocks noGrp="1"/>
          </p:cNvSpPr>
          <p:nvPr>
            <p:ph type="body" sz="quarter" idx="11" hasCustomPrompt="1"/>
          </p:nvPr>
        </p:nvSpPr>
        <p:spPr>
          <a:xfrm>
            <a:off x="7782570" y="1155487"/>
            <a:ext cx="3300154" cy="858280"/>
          </a:xfrm>
        </p:spPr>
        <p:txBody>
          <a:bodyPr anchor="ctr">
            <a:noAutofit/>
          </a:bodyPr>
          <a:lstStyle>
            <a:lvl1pPr marL="0" indent="0">
              <a:buNone/>
              <a:defRPr sz="2400" b="0" i="0">
                <a:solidFill>
                  <a:schemeClr val="tx1"/>
                </a:solidFill>
                <a:latin typeface="Arial" panose="020B0604020202020204" pitchFamily="34" charset="0"/>
              </a:defRPr>
            </a:lvl1pPr>
            <a:lvl2pPr marL="457200" indent="0">
              <a:buNone/>
              <a:defRPr sz="2000">
                <a:solidFill>
                  <a:schemeClr val="bg1"/>
                </a:solidFill>
                <a:latin typeface="Helvetica" pitchFamily="2" charset="0"/>
              </a:defRPr>
            </a:lvl2pPr>
            <a:lvl3pPr marL="914400" indent="0">
              <a:buNone/>
              <a:defRPr sz="1800">
                <a:solidFill>
                  <a:schemeClr val="bg1"/>
                </a:solidFill>
                <a:latin typeface="Helvetica" pitchFamily="2" charset="0"/>
              </a:defRPr>
            </a:lvl3pPr>
            <a:lvl4pPr marL="1371600" indent="0">
              <a:buNone/>
              <a:defRPr sz="1600">
                <a:solidFill>
                  <a:schemeClr val="bg1"/>
                </a:solidFill>
                <a:latin typeface="Helvetica" pitchFamily="2" charset="0"/>
              </a:defRPr>
            </a:lvl4pPr>
            <a:lvl5pPr marL="1828799" indent="0">
              <a:buNone/>
              <a:defRPr sz="1600">
                <a:solidFill>
                  <a:schemeClr val="bg1"/>
                </a:solidFill>
                <a:latin typeface="Helvetica" pitchFamily="2" charset="0"/>
              </a:defRPr>
            </a:lvl5pPr>
          </a:lstStyle>
          <a:p>
            <a:pPr lvl="0"/>
            <a:r>
              <a:rPr lang="en-US" dirty="0"/>
              <a:t>Insert title here</a:t>
            </a:r>
          </a:p>
        </p:txBody>
      </p:sp>
      <p:sp>
        <p:nvSpPr>
          <p:cNvPr id="5" name="Rectangle 4">
            <a:extLst>
              <a:ext uri="{FF2B5EF4-FFF2-40B4-BE49-F238E27FC236}">
                <a16:creationId xmlns:a16="http://schemas.microsoft.com/office/drawing/2014/main" id="{02EAF8BB-C8DE-A0EB-37BB-0D7676D19E7D}"/>
              </a:ext>
            </a:extLst>
          </p:cNvPr>
          <p:cNvSpPr/>
          <p:nvPr userDrawn="1"/>
        </p:nvSpPr>
        <p:spPr>
          <a:xfrm>
            <a:off x="11231906" y="1155487"/>
            <a:ext cx="828675" cy="87733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solidFill>
                <a:schemeClr val="tx1"/>
              </a:solidFill>
              <a:latin typeface="Arial" panose="020B0604020202020204" pitchFamily="34" charset="0"/>
            </a:endParaRPr>
          </a:p>
        </p:txBody>
      </p:sp>
      <p:pic>
        <p:nvPicPr>
          <p:cNvPr id="6" name="Graphic 5">
            <a:extLst>
              <a:ext uri="{FF2B5EF4-FFF2-40B4-BE49-F238E27FC236}">
                <a16:creationId xmlns:a16="http://schemas.microsoft.com/office/drawing/2014/main" id="{3B35182C-3B81-C7A1-D6CE-3C76D7A9AAA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389068" y="1301325"/>
            <a:ext cx="546529" cy="546529"/>
          </a:xfrm>
          <a:prstGeom prst="rect">
            <a:avLst/>
          </a:prstGeom>
        </p:spPr>
      </p:pic>
    </p:spTree>
    <p:extLst>
      <p:ext uri="{BB962C8B-B14F-4D97-AF65-F5344CB8AC3E}">
        <p14:creationId xmlns:p14="http://schemas.microsoft.com/office/powerpoint/2010/main" val="15473550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24969-BE5F-6DE5-7F22-B4FC65D3C1D6}"/>
              </a:ext>
            </a:extLst>
          </p:cNvPr>
          <p:cNvSpPr>
            <a:spLocks noGrp="1"/>
          </p:cNvSpPr>
          <p:nvPr>
            <p:ph type="title"/>
          </p:nvPr>
        </p:nvSpPr>
        <p:spPr>
          <a:xfrm>
            <a:off x="676494" y="2965451"/>
            <a:ext cx="7924581" cy="1325563"/>
          </a:xfrm>
        </p:spPr>
        <p:txBody>
          <a:bodyPr/>
          <a:lstStyle>
            <a:lvl1pPr>
              <a:defRPr b="0" i="0">
                <a:solidFill>
                  <a:schemeClr val="accent2"/>
                </a:solidFill>
                <a:latin typeface="Arial" panose="020B0604020202020204" pitchFamily="34" charset="0"/>
              </a:defRPr>
            </a:lvl1pPr>
          </a:lstStyle>
          <a:p>
            <a:r>
              <a:rPr lang="en-US" dirty="0"/>
              <a:t>Click to edit Master title style</a:t>
            </a:r>
            <a:endParaRPr lang="en-PH" dirty="0"/>
          </a:p>
        </p:txBody>
      </p:sp>
    </p:spTree>
    <p:extLst>
      <p:ext uri="{BB962C8B-B14F-4D97-AF65-F5344CB8AC3E}">
        <p14:creationId xmlns:p14="http://schemas.microsoft.com/office/powerpoint/2010/main" val="2114656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921CF8-267B-3A75-3841-CA0A3C65862E}"/>
              </a:ext>
            </a:extLst>
          </p:cNvPr>
          <p:cNvSpPr>
            <a:spLocks noGrp="1"/>
          </p:cNvSpPr>
          <p:nvPr>
            <p:ph type="title"/>
          </p:nvPr>
        </p:nvSpPr>
        <p:spPr>
          <a:xfrm>
            <a:off x="838419" y="365126"/>
            <a:ext cx="10515163"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BC45AD6-0A75-862A-7300-A7BDF2458B8C}"/>
              </a:ext>
            </a:extLst>
          </p:cNvPr>
          <p:cNvSpPr>
            <a:spLocks noGrp="1"/>
          </p:cNvSpPr>
          <p:nvPr>
            <p:ph type="body" idx="1"/>
          </p:nvPr>
        </p:nvSpPr>
        <p:spPr>
          <a:xfrm>
            <a:off x="838419" y="1825625"/>
            <a:ext cx="10515163"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DA6CC57-6B6C-8B52-1350-6E3E6B4BC59E}"/>
              </a:ext>
            </a:extLst>
          </p:cNvPr>
          <p:cNvSpPr>
            <a:spLocks noGrp="1"/>
          </p:cNvSpPr>
          <p:nvPr>
            <p:ph type="dt" sz="half" idx="2"/>
          </p:nvPr>
        </p:nvSpPr>
        <p:spPr>
          <a:xfrm>
            <a:off x="838419" y="6356351"/>
            <a:ext cx="2742327" cy="365125"/>
          </a:xfrm>
          <a:prstGeom prst="rect">
            <a:avLst/>
          </a:prstGeom>
        </p:spPr>
        <p:txBody>
          <a:bodyPr vert="horz" lIns="91440" tIns="45720" rIns="91440" bIns="45720" rtlCol="0" anchor="ctr"/>
          <a:lstStyle>
            <a:lvl1pPr algn="l">
              <a:defRPr sz="1200" b="0" i="0">
                <a:solidFill>
                  <a:schemeClr val="tx1">
                    <a:tint val="82000"/>
                  </a:schemeClr>
                </a:solidFill>
                <a:latin typeface="Arial" panose="020B0604020202020204" pitchFamily="34" charset="0"/>
              </a:defRPr>
            </a:lvl1pPr>
          </a:lstStyle>
          <a:p>
            <a:endParaRPr lang="en-US" dirty="0"/>
          </a:p>
        </p:txBody>
      </p:sp>
      <p:sp>
        <p:nvSpPr>
          <p:cNvPr id="5" name="Footer Placeholder 4">
            <a:extLst>
              <a:ext uri="{FF2B5EF4-FFF2-40B4-BE49-F238E27FC236}">
                <a16:creationId xmlns:a16="http://schemas.microsoft.com/office/drawing/2014/main" id="{16664D84-E975-360B-E133-894C88384A84}"/>
              </a:ext>
            </a:extLst>
          </p:cNvPr>
          <p:cNvSpPr>
            <a:spLocks noGrp="1"/>
          </p:cNvSpPr>
          <p:nvPr>
            <p:ph type="ftr" sz="quarter" idx="3"/>
          </p:nvPr>
        </p:nvSpPr>
        <p:spPr>
          <a:xfrm>
            <a:off x="4038065" y="6356351"/>
            <a:ext cx="4115872" cy="365125"/>
          </a:xfrm>
          <a:prstGeom prst="rect">
            <a:avLst/>
          </a:prstGeom>
        </p:spPr>
        <p:txBody>
          <a:bodyPr vert="horz" lIns="91440" tIns="45720" rIns="91440" bIns="45720" rtlCol="0" anchor="ctr"/>
          <a:lstStyle>
            <a:lvl1pPr algn="ctr">
              <a:defRPr sz="1200" b="0" i="0">
                <a:solidFill>
                  <a:schemeClr val="tx1">
                    <a:tint val="82000"/>
                  </a:schemeClr>
                </a:solidFill>
                <a:latin typeface="Arial" panose="020B0604020202020204" pitchFamily="34" charset="0"/>
              </a:defRPr>
            </a:lvl1pPr>
          </a:lstStyle>
          <a:p>
            <a:r>
              <a:rPr lang="en-US" dirty="0"/>
              <a:t>BCB Brooklyn 2026</a:t>
            </a:r>
          </a:p>
        </p:txBody>
      </p:sp>
      <p:sp>
        <p:nvSpPr>
          <p:cNvPr id="6" name="Slide Number Placeholder 5">
            <a:extLst>
              <a:ext uri="{FF2B5EF4-FFF2-40B4-BE49-F238E27FC236}">
                <a16:creationId xmlns:a16="http://schemas.microsoft.com/office/drawing/2014/main" id="{C9AD971A-9C75-AF63-8E09-33B780806B8E}"/>
              </a:ext>
            </a:extLst>
          </p:cNvPr>
          <p:cNvSpPr>
            <a:spLocks noGrp="1"/>
          </p:cNvSpPr>
          <p:nvPr>
            <p:ph type="sldNum" sz="quarter" idx="4"/>
          </p:nvPr>
        </p:nvSpPr>
        <p:spPr>
          <a:xfrm>
            <a:off x="8611256" y="6356351"/>
            <a:ext cx="2742326" cy="365125"/>
          </a:xfrm>
          <a:prstGeom prst="rect">
            <a:avLst/>
          </a:prstGeom>
        </p:spPr>
        <p:txBody>
          <a:bodyPr vert="horz" lIns="91440" tIns="45720" rIns="91440" bIns="45720" rtlCol="0" anchor="ctr"/>
          <a:lstStyle>
            <a:lvl1pPr algn="r">
              <a:defRPr sz="1200" b="0" i="0">
                <a:solidFill>
                  <a:schemeClr val="tx1">
                    <a:tint val="82000"/>
                  </a:schemeClr>
                </a:solidFill>
                <a:latin typeface="Arial" panose="020B0604020202020204" pitchFamily="34" charset="0"/>
              </a:defRPr>
            </a:lvl1pPr>
          </a:lstStyle>
          <a:p>
            <a:fld id="{FC248F69-6078-AD44-A27F-45906F315294}" type="slidenum">
              <a:rPr lang="en-US" smtClean="0"/>
              <a:pPr/>
              <a:t>‹#›</a:t>
            </a:fld>
            <a:endParaRPr lang="en-US" dirty="0"/>
          </a:p>
        </p:txBody>
      </p:sp>
    </p:spTree>
    <p:extLst>
      <p:ext uri="{BB962C8B-B14F-4D97-AF65-F5344CB8AC3E}">
        <p14:creationId xmlns:p14="http://schemas.microsoft.com/office/powerpoint/2010/main" val="105891371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7" r:id="rId3"/>
    <p:sldLayoutId id="2147483688" r:id="rId4"/>
    <p:sldLayoutId id="2147483689" r:id="rId5"/>
    <p:sldLayoutId id="2147483690" r:id="rId6"/>
    <p:sldLayoutId id="2147483680" r:id="rId7"/>
    <p:sldLayoutId id="2147483681" r:id="rId8"/>
    <p:sldLayoutId id="2147483682" r:id="rId9"/>
    <p:sldLayoutId id="2147483683" r:id="rId10"/>
    <p:sldLayoutId id="2147483684" r:id="rId11"/>
    <p:sldLayoutId id="2147483685" r:id="rId12"/>
    <p:sldLayoutId id="2147483686" r:id="rId13"/>
    <p:sldLayoutId id="2147483675" r:id="rId14"/>
    <p:sldLayoutId id="2147483691" r:id="rId15"/>
  </p:sldLayoutIdLst>
  <p:hf sldNum="0" hdr="0" dt="0"/>
  <p:txStyles>
    <p:titleStyle>
      <a:lvl1pPr algn="l" defTabSz="914674" rtl="0" eaLnBrk="1" latinLnBrk="0" hangingPunct="1">
        <a:lnSpc>
          <a:spcPct val="90000"/>
        </a:lnSpc>
        <a:spcBef>
          <a:spcPct val="0"/>
        </a:spcBef>
        <a:buNone/>
        <a:defRPr sz="4401" b="0" i="0" kern="1200">
          <a:solidFill>
            <a:schemeClr val="tx1"/>
          </a:solidFill>
          <a:latin typeface="Arial" panose="020B0604020202020204" pitchFamily="34" charset="0"/>
          <a:ea typeface="+mj-ea"/>
          <a:cs typeface="+mj-cs"/>
        </a:defRPr>
      </a:lvl1pPr>
    </p:titleStyle>
    <p:bodyStyle>
      <a:lvl1pPr marL="228669" indent="-228669" algn="l" defTabSz="914674" rtl="0" eaLnBrk="1" latinLnBrk="0" hangingPunct="1">
        <a:lnSpc>
          <a:spcPct val="90000"/>
        </a:lnSpc>
        <a:spcBef>
          <a:spcPts val="1000"/>
        </a:spcBef>
        <a:buFont typeface="Arial" panose="020B0604020202020204" pitchFamily="34" charset="0"/>
        <a:buChar char="•"/>
        <a:defRPr sz="2801" b="0" i="0" kern="1200">
          <a:solidFill>
            <a:schemeClr val="tx1"/>
          </a:solidFill>
          <a:latin typeface="Arial" panose="020B0604020202020204" pitchFamily="34" charset="0"/>
          <a:ea typeface="+mn-ea"/>
          <a:cs typeface="+mn-cs"/>
        </a:defRPr>
      </a:lvl1pPr>
      <a:lvl2pPr marL="686006" indent="-228669" algn="l" defTabSz="914674" rtl="0" eaLnBrk="1" latinLnBrk="0" hangingPunct="1">
        <a:lnSpc>
          <a:spcPct val="90000"/>
        </a:lnSpc>
        <a:spcBef>
          <a:spcPts val="500"/>
        </a:spcBef>
        <a:buFont typeface="Arial" panose="020B0604020202020204" pitchFamily="34" charset="0"/>
        <a:buChar char="•"/>
        <a:defRPr sz="2401" b="0" i="0" kern="1200">
          <a:solidFill>
            <a:schemeClr val="tx1"/>
          </a:solidFill>
          <a:latin typeface="Arial" panose="020B0604020202020204" pitchFamily="34" charset="0"/>
          <a:ea typeface="+mn-ea"/>
          <a:cs typeface="+mn-cs"/>
        </a:defRPr>
      </a:lvl2pPr>
      <a:lvl3pPr marL="1143343" indent="-228669" algn="l" defTabSz="914674" rtl="0" eaLnBrk="1" latinLnBrk="0" hangingPunct="1">
        <a:lnSpc>
          <a:spcPct val="90000"/>
        </a:lnSpc>
        <a:spcBef>
          <a:spcPts val="500"/>
        </a:spcBef>
        <a:buFont typeface="Arial" panose="020B0604020202020204" pitchFamily="34" charset="0"/>
        <a:buChar char="•"/>
        <a:defRPr sz="2001" b="0" i="0" kern="1200">
          <a:solidFill>
            <a:schemeClr val="tx1"/>
          </a:solidFill>
          <a:latin typeface="Arial" panose="020B0604020202020204" pitchFamily="34" charset="0"/>
          <a:ea typeface="+mn-ea"/>
          <a:cs typeface="+mn-cs"/>
        </a:defRPr>
      </a:lvl3pPr>
      <a:lvl4pPr marL="1600680" indent="-228669" algn="l" defTabSz="914674" rtl="0" eaLnBrk="1" latinLnBrk="0" hangingPunct="1">
        <a:lnSpc>
          <a:spcPct val="90000"/>
        </a:lnSpc>
        <a:spcBef>
          <a:spcPts val="500"/>
        </a:spcBef>
        <a:buFont typeface="Arial" panose="020B0604020202020204" pitchFamily="34" charset="0"/>
        <a:buChar char="•"/>
        <a:defRPr sz="1801" b="0" i="0" kern="1200">
          <a:solidFill>
            <a:schemeClr val="tx1"/>
          </a:solidFill>
          <a:latin typeface="Arial" panose="020B0604020202020204" pitchFamily="34" charset="0"/>
          <a:ea typeface="+mn-ea"/>
          <a:cs typeface="+mn-cs"/>
        </a:defRPr>
      </a:lvl4pPr>
      <a:lvl5pPr marL="2058017" indent="-228669" algn="l" defTabSz="914674" rtl="0" eaLnBrk="1" latinLnBrk="0" hangingPunct="1">
        <a:lnSpc>
          <a:spcPct val="90000"/>
        </a:lnSpc>
        <a:spcBef>
          <a:spcPts val="500"/>
        </a:spcBef>
        <a:buFont typeface="Arial" panose="020B0604020202020204" pitchFamily="34" charset="0"/>
        <a:buChar char="•"/>
        <a:defRPr sz="1801" b="0" i="0" kern="1200">
          <a:solidFill>
            <a:schemeClr val="tx1"/>
          </a:solidFill>
          <a:latin typeface="Arial" panose="020B0604020202020204" pitchFamily="34" charset="0"/>
          <a:ea typeface="+mn-ea"/>
          <a:cs typeface="+mn-cs"/>
        </a:defRPr>
      </a:lvl5pPr>
      <a:lvl6pPr marL="2515354" indent="-228669" algn="l" defTabSz="91467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2692" indent="-228669" algn="l" defTabSz="91467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30029" indent="-228669" algn="l" defTabSz="91467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7366" indent="-228669" algn="l" defTabSz="91467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674" rtl="0" eaLnBrk="1" latinLnBrk="0" hangingPunct="1">
        <a:defRPr sz="1801" kern="1200">
          <a:solidFill>
            <a:schemeClr val="tx1"/>
          </a:solidFill>
          <a:latin typeface="+mn-lt"/>
          <a:ea typeface="+mn-ea"/>
          <a:cs typeface="+mn-cs"/>
        </a:defRPr>
      </a:lvl1pPr>
      <a:lvl2pPr marL="457337" algn="l" defTabSz="914674" rtl="0" eaLnBrk="1" latinLnBrk="0" hangingPunct="1">
        <a:defRPr sz="1801" kern="1200">
          <a:solidFill>
            <a:schemeClr val="tx1"/>
          </a:solidFill>
          <a:latin typeface="+mn-lt"/>
          <a:ea typeface="+mn-ea"/>
          <a:cs typeface="+mn-cs"/>
        </a:defRPr>
      </a:lvl2pPr>
      <a:lvl3pPr marL="914674" algn="l" defTabSz="914674" rtl="0" eaLnBrk="1" latinLnBrk="0" hangingPunct="1">
        <a:defRPr sz="1801" kern="1200">
          <a:solidFill>
            <a:schemeClr val="tx1"/>
          </a:solidFill>
          <a:latin typeface="+mn-lt"/>
          <a:ea typeface="+mn-ea"/>
          <a:cs typeface="+mn-cs"/>
        </a:defRPr>
      </a:lvl3pPr>
      <a:lvl4pPr marL="1372011" algn="l" defTabSz="914674" rtl="0" eaLnBrk="1" latinLnBrk="0" hangingPunct="1">
        <a:defRPr sz="1801" kern="1200">
          <a:solidFill>
            <a:schemeClr val="tx1"/>
          </a:solidFill>
          <a:latin typeface="+mn-lt"/>
          <a:ea typeface="+mn-ea"/>
          <a:cs typeface="+mn-cs"/>
        </a:defRPr>
      </a:lvl4pPr>
      <a:lvl5pPr marL="1829349" algn="l" defTabSz="914674" rtl="0" eaLnBrk="1" latinLnBrk="0" hangingPunct="1">
        <a:defRPr sz="1801" kern="1200">
          <a:solidFill>
            <a:schemeClr val="tx1"/>
          </a:solidFill>
          <a:latin typeface="+mn-lt"/>
          <a:ea typeface="+mn-ea"/>
          <a:cs typeface="+mn-cs"/>
        </a:defRPr>
      </a:lvl5pPr>
      <a:lvl6pPr marL="2286686" algn="l" defTabSz="914674" rtl="0" eaLnBrk="1" latinLnBrk="0" hangingPunct="1">
        <a:defRPr sz="1801" kern="1200">
          <a:solidFill>
            <a:schemeClr val="tx1"/>
          </a:solidFill>
          <a:latin typeface="+mn-lt"/>
          <a:ea typeface="+mn-ea"/>
          <a:cs typeface="+mn-cs"/>
        </a:defRPr>
      </a:lvl6pPr>
      <a:lvl7pPr marL="2744023" algn="l" defTabSz="914674" rtl="0" eaLnBrk="1" latinLnBrk="0" hangingPunct="1">
        <a:defRPr sz="1801" kern="1200">
          <a:solidFill>
            <a:schemeClr val="tx1"/>
          </a:solidFill>
          <a:latin typeface="+mn-lt"/>
          <a:ea typeface="+mn-ea"/>
          <a:cs typeface="+mn-cs"/>
        </a:defRPr>
      </a:lvl7pPr>
      <a:lvl8pPr marL="3201360" algn="l" defTabSz="914674" rtl="0" eaLnBrk="1" latinLnBrk="0" hangingPunct="1">
        <a:defRPr sz="1801" kern="1200">
          <a:solidFill>
            <a:schemeClr val="tx1"/>
          </a:solidFill>
          <a:latin typeface="+mn-lt"/>
          <a:ea typeface="+mn-ea"/>
          <a:cs typeface="+mn-cs"/>
        </a:defRPr>
      </a:lvl8pPr>
      <a:lvl9pPr marL="3658697" algn="l" defTabSz="914674"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0.xml"/><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0281F-CD9A-759A-D551-2ECD80EA0608}"/>
              </a:ext>
            </a:extLst>
          </p:cNvPr>
          <p:cNvSpPr>
            <a:spLocks noGrp="1"/>
          </p:cNvSpPr>
          <p:nvPr>
            <p:ph type="ctrTitle"/>
          </p:nvPr>
        </p:nvSpPr>
        <p:spPr>
          <a:xfrm>
            <a:off x="797048" y="4300762"/>
            <a:ext cx="6374028" cy="1038611"/>
          </a:xfrm>
        </p:spPr>
        <p:txBody>
          <a:bodyPr/>
          <a:lstStyle/>
          <a:p>
            <a:r>
              <a:rPr lang="en-US" dirty="0"/>
              <a:t>Client Name/Logo</a:t>
            </a:r>
          </a:p>
        </p:txBody>
      </p:sp>
      <p:sp>
        <p:nvSpPr>
          <p:cNvPr id="3" name="Title 1">
            <a:extLst>
              <a:ext uri="{FF2B5EF4-FFF2-40B4-BE49-F238E27FC236}">
                <a16:creationId xmlns:a16="http://schemas.microsoft.com/office/drawing/2014/main" id="{E1843641-DA19-6AF5-9EFB-2EB1C5F64540}"/>
              </a:ext>
            </a:extLst>
          </p:cNvPr>
          <p:cNvSpPr txBox="1">
            <a:spLocks/>
          </p:cNvSpPr>
          <p:nvPr/>
        </p:nvSpPr>
        <p:spPr>
          <a:xfrm>
            <a:off x="797048" y="5339373"/>
            <a:ext cx="6374028" cy="606653"/>
          </a:xfrm>
          <a:prstGeom prst="rect">
            <a:avLst/>
          </a:prstGeom>
        </p:spPr>
        <p:txBody>
          <a:bodyPr vert="horz" lIns="91440" tIns="45720" rIns="91440" bIns="45720" rtlCol="0" anchor="t">
            <a:normAutofit/>
          </a:bodyPr>
          <a:lstStyle>
            <a:lvl1pPr algn="l" defTabSz="914674" rtl="0" eaLnBrk="1" latinLnBrk="0" hangingPunct="1">
              <a:lnSpc>
                <a:spcPct val="90000"/>
              </a:lnSpc>
              <a:spcBef>
                <a:spcPct val="0"/>
              </a:spcBef>
              <a:buNone/>
              <a:defRPr sz="5400" kern="1200">
                <a:solidFill>
                  <a:schemeClr val="bg1"/>
                </a:solidFill>
                <a:latin typeface="Helvetica" pitchFamily="2" charset="0"/>
                <a:ea typeface="+mj-ea"/>
                <a:cs typeface="+mj-cs"/>
              </a:defRPr>
            </a:lvl1pPr>
          </a:lstStyle>
          <a:p>
            <a:endParaRPr lang="en-US" sz="1800" cap="all" dirty="0">
              <a:solidFill>
                <a:schemeClr val="accent2"/>
              </a:solidFill>
              <a:latin typeface="Arial" panose="020B0604020202020204" pitchFamily="34" charset="0"/>
            </a:endParaRPr>
          </a:p>
        </p:txBody>
      </p:sp>
      <p:sp>
        <p:nvSpPr>
          <p:cNvPr id="4" name="Title 1">
            <a:extLst>
              <a:ext uri="{FF2B5EF4-FFF2-40B4-BE49-F238E27FC236}">
                <a16:creationId xmlns:a16="http://schemas.microsoft.com/office/drawing/2014/main" id="{F23E1D37-6EA3-ABE8-4D66-3F2FDDC68671}"/>
              </a:ext>
            </a:extLst>
          </p:cNvPr>
          <p:cNvSpPr txBox="1">
            <a:spLocks/>
          </p:cNvSpPr>
          <p:nvPr/>
        </p:nvSpPr>
        <p:spPr>
          <a:xfrm>
            <a:off x="797048" y="2855029"/>
            <a:ext cx="6374028" cy="829078"/>
          </a:xfrm>
          <a:prstGeom prst="rect">
            <a:avLst/>
          </a:prstGeom>
        </p:spPr>
        <p:txBody>
          <a:bodyPr vert="horz" lIns="91440" tIns="45720" rIns="91440" bIns="45720" rtlCol="0" anchor="b">
            <a:noAutofit/>
          </a:bodyPr>
          <a:lstStyle>
            <a:lvl1pPr algn="l" defTabSz="914674" rtl="0" eaLnBrk="1" latinLnBrk="0" hangingPunct="1">
              <a:lnSpc>
                <a:spcPct val="90000"/>
              </a:lnSpc>
              <a:spcBef>
                <a:spcPct val="0"/>
              </a:spcBef>
              <a:buNone/>
              <a:defRPr sz="5400" kern="1200">
                <a:solidFill>
                  <a:schemeClr val="bg1"/>
                </a:solidFill>
                <a:latin typeface="Helvetica" pitchFamily="2" charset="0"/>
                <a:ea typeface="+mj-ea"/>
                <a:cs typeface="+mj-cs"/>
              </a:defRPr>
            </a:lvl1pPr>
          </a:lstStyle>
          <a:p>
            <a:pPr>
              <a:lnSpc>
                <a:spcPct val="100000"/>
              </a:lnSpc>
            </a:pPr>
            <a:r>
              <a:rPr lang="en-US" sz="2200" dirty="0">
                <a:solidFill>
                  <a:srgbClr val="B8F8FD"/>
                </a:solidFill>
                <a:latin typeface="Arial"/>
                <a:cs typeface="Arial"/>
              </a:rPr>
              <a:t>SEPTEMBER 27 - 30, 2027</a:t>
            </a:r>
            <a:endParaRPr lang="en-US" dirty="0"/>
          </a:p>
          <a:p>
            <a:pPr>
              <a:lnSpc>
                <a:spcPct val="100000"/>
              </a:lnSpc>
            </a:pPr>
            <a:r>
              <a:rPr lang="en-US" sz="2200" dirty="0">
                <a:solidFill>
                  <a:srgbClr val="B8F8FD"/>
                </a:solidFill>
                <a:latin typeface="Arial"/>
                <a:cs typeface="Arial"/>
              </a:rPr>
              <a:t>THE VENETIAN EXPO, LAS VEGAS</a:t>
            </a:r>
          </a:p>
        </p:txBody>
      </p:sp>
    </p:spTree>
    <p:extLst>
      <p:ext uri="{BB962C8B-B14F-4D97-AF65-F5344CB8AC3E}">
        <p14:creationId xmlns:p14="http://schemas.microsoft.com/office/powerpoint/2010/main" val="2330715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C190DA8C-86C1-A8A5-3D58-DAD76182C5D9}"/>
              </a:ext>
            </a:extLst>
          </p:cNvPr>
          <p:cNvSpPr>
            <a:spLocks noGrp="1"/>
          </p:cNvSpPr>
          <p:nvPr>
            <p:ph type="body" sz="quarter" idx="10"/>
          </p:nvPr>
        </p:nvSpPr>
        <p:spPr>
          <a:xfrm>
            <a:off x="778471" y="2026680"/>
            <a:ext cx="9674376" cy="1196544"/>
          </a:xfrm>
        </p:spPr>
        <p:txBody>
          <a:bodyPr>
            <a:normAutofit/>
          </a:bodyPr>
          <a:lstStyle/>
          <a:p>
            <a:pPr marL="0" indent="0">
              <a:buNone/>
            </a:pPr>
            <a:r>
              <a:rPr lang="en-US" sz="2000" dirty="0"/>
              <a:t>G2E provides a global stage for your organization to convene with the entire gaming industry, gain brand exposure, and launch and showcase innovations to accelerate your business and directly impact the future of gaming. ​</a:t>
            </a:r>
            <a:endParaRPr lang="en-PH" sz="2000" dirty="0"/>
          </a:p>
        </p:txBody>
      </p:sp>
      <p:sp>
        <p:nvSpPr>
          <p:cNvPr id="7" name="object 4">
            <a:extLst>
              <a:ext uri="{FF2B5EF4-FFF2-40B4-BE49-F238E27FC236}">
                <a16:creationId xmlns:a16="http://schemas.microsoft.com/office/drawing/2014/main" id="{1FAE6FCD-61D0-959A-49E0-F13F22C05C7B}"/>
              </a:ext>
            </a:extLst>
          </p:cNvPr>
          <p:cNvSpPr txBox="1">
            <a:spLocks/>
          </p:cNvSpPr>
          <p:nvPr/>
        </p:nvSpPr>
        <p:spPr>
          <a:xfrm>
            <a:off x="620675" y="1125413"/>
            <a:ext cx="5884900" cy="619894"/>
          </a:xfrm>
          <a:prstGeom prst="rect">
            <a:avLst/>
          </a:prstGeom>
        </p:spPr>
        <p:txBody>
          <a:bodyPr vert="horz" wrap="square" lIns="0" tIns="10395" rIns="0" bIns="0" rtlCol="0" anchor="ctr">
            <a:spAutoFit/>
          </a:bodyPr>
          <a:lstStyle>
            <a:lvl1pPr algn="l" defTabSz="914674" rtl="0" eaLnBrk="1" latinLnBrk="0" hangingPunct="1">
              <a:lnSpc>
                <a:spcPct val="90000"/>
              </a:lnSpc>
              <a:spcBef>
                <a:spcPct val="0"/>
              </a:spcBef>
              <a:buNone/>
              <a:defRPr sz="4401" b="1" kern="1200">
                <a:solidFill>
                  <a:schemeClr val="accent1"/>
                </a:solidFill>
                <a:latin typeface="Karla" panose="020B0004030503030003" pitchFamily="34" charset="0"/>
                <a:ea typeface="+mj-ea"/>
                <a:cs typeface="+mj-cs"/>
              </a:defRPr>
            </a:lvl1pPr>
          </a:lstStyle>
          <a:p>
            <a:pPr marL="7700">
              <a:spcBef>
                <a:spcPts val="82"/>
              </a:spcBef>
            </a:pPr>
            <a:r>
              <a:rPr lang="en-US" sz="4400" b="0" dirty="0">
                <a:latin typeface="Arial" panose="020B0604020202020204" pitchFamily="34" charset="0"/>
              </a:rPr>
              <a:t>About G2E</a:t>
            </a:r>
            <a:endParaRPr lang="en-US" sz="4400" b="0" spc="-6" dirty="0">
              <a:latin typeface="Arial" panose="020B0604020202020204" pitchFamily="34" charset="0"/>
            </a:endParaRPr>
          </a:p>
        </p:txBody>
      </p:sp>
      <p:pic>
        <p:nvPicPr>
          <p:cNvPr id="16" name="Graphic 15">
            <a:extLst>
              <a:ext uri="{FF2B5EF4-FFF2-40B4-BE49-F238E27FC236}">
                <a16:creationId xmlns:a16="http://schemas.microsoft.com/office/drawing/2014/main" id="{4F03B71B-137E-24C1-D2D9-FC4CDA6E384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968776" y="-3223224"/>
            <a:ext cx="6446448" cy="6446448"/>
          </a:xfrm>
          <a:prstGeom prst="rect">
            <a:avLst/>
          </a:prstGeom>
        </p:spPr>
      </p:pic>
      <p:sp>
        <p:nvSpPr>
          <p:cNvPr id="23" name="Rectangle 22">
            <a:extLst>
              <a:ext uri="{FF2B5EF4-FFF2-40B4-BE49-F238E27FC236}">
                <a16:creationId xmlns:a16="http://schemas.microsoft.com/office/drawing/2014/main" id="{4410E478-473F-1F30-8E4B-6D1E1AC6DD77}"/>
              </a:ext>
            </a:extLst>
          </p:cNvPr>
          <p:cNvSpPr/>
          <p:nvPr/>
        </p:nvSpPr>
        <p:spPr>
          <a:xfrm>
            <a:off x="3448592" y="3223224"/>
            <a:ext cx="2484264" cy="251704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Arial" panose="020B0604020202020204" pitchFamily="34" charset="0"/>
              </a:rPr>
              <a:t>Gain Exposure</a:t>
            </a:r>
          </a:p>
          <a:p>
            <a:br>
              <a:rPr lang="en-US" sz="1400" dirty="0">
                <a:solidFill>
                  <a:schemeClr val="tx1"/>
                </a:solidFill>
                <a:latin typeface="Arial" panose="020B0604020202020204" pitchFamily="34" charset="0"/>
              </a:rPr>
            </a:br>
            <a:r>
              <a:rPr lang="en-US" sz="1400" dirty="0">
                <a:solidFill>
                  <a:schemeClr val="tx1"/>
                </a:solidFill>
                <a:latin typeface="Arial" panose="020B0604020202020204" pitchFamily="34" charset="0"/>
              </a:rPr>
              <a:t>Position your brand as an innovator and leader with interactive activations and live demonstrations of what's new and next in gaming. </a:t>
            </a:r>
          </a:p>
        </p:txBody>
      </p:sp>
      <p:sp>
        <p:nvSpPr>
          <p:cNvPr id="24" name="Rectangle 23">
            <a:extLst>
              <a:ext uri="{FF2B5EF4-FFF2-40B4-BE49-F238E27FC236}">
                <a16:creationId xmlns:a16="http://schemas.microsoft.com/office/drawing/2014/main" id="{BEE08FCA-B6C3-ADAD-7431-36D4748AE475}"/>
              </a:ext>
            </a:extLst>
          </p:cNvPr>
          <p:cNvSpPr/>
          <p:nvPr/>
        </p:nvSpPr>
        <p:spPr>
          <a:xfrm>
            <a:off x="860611" y="3223224"/>
            <a:ext cx="2429435" cy="251704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Arial" panose="020B0604020202020204" pitchFamily="34" charset="0"/>
              </a:rPr>
              <a:t>Launch New Solutions</a:t>
            </a:r>
          </a:p>
          <a:p>
            <a:br>
              <a:rPr lang="en-US" sz="1400" dirty="0">
                <a:solidFill>
                  <a:schemeClr val="tx1"/>
                </a:solidFill>
                <a:latin typeface="Arial" panose="020B0604020202020204" pitchFamily="34" charset="0"/>
              </a:rPr>
            </a:br>
            <a:r>
              <a:rPr lang="en-US" sz="1400" dirty="0">
                <a:solidFill>
                  <a:schemeClr val="tx1"/>
                </a:solidFill>
                <a:latin typeface="Arial" panose="020B0604020202020204" pitchFamily="34" charset="0"/>
              </a:rPr>
              <a:t>Showcase your new products, technology, or solutions to the global gaming industry only at G2E. </a:t>
            </a:r>
            <a:endParaRPr lang="en-PH" sz="1400" dirty="0">
              <a:solidFill>
                <a:schemeClr val="tx1"/>
              </a:solidFill>
              <a:latin typeface="Arial" panose="020B0604020202020204" pitchFamily="34" charset="0"/>
            </a:endParaRPr>
          </a:p>
        </p:txBody>
      </p:sp>
      <p:sp>
        <p:nvSpPr>
          <p:cNvPr id="25" name="Rectangle 24">
            <a:extLst>
              <a:ext uri="{FF2B5EF4-FFF2-40B4-BE49-F238E27FC236}">
                <a16:creationId xmlns:a16="http://schemas.microsoft.com/office/drawing/2014/main" id="{D5349128-C675-8738-09FF-A4DF5D42513C}"/>
              </a:ext>
            </a:extLst>
          </p:cNvPr>
          <p:cNvSpPr/>
          <p:nvPr/>
        </p:nvSpPr>
        <p:spPr>
          <a:xfrm>
            <a:off x="6087995" y="3236261"/>
            <a:ext cx="2484264" cy="251704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latin typeface="Arial" panose="020B0604020202020204" pitchFamily="34" charset="0"/>
              </a:rPr>
              <a:t>Connect with Your Audience</a:t>
            </a:r>
          </a:p>
          <a:p>
            <a:br>
              <a:rPr lang="en-US" sz="1400" dirty="0">
                <a:solidFill>
                  <a:schemeClr val="tx1"/>
                </a:solidFill>
                <a:latin typeface="Arial" panose="020B0604020202020204" pitchFamily="34" charset="0"/>
              </a:rPr>
            </a:br>
            <a:r>
              <a:rPr lang="en-US" sz="1400" dirty="0">
                <a:solidFill>
                  <a:schemeClr val="tx1"/>
                </a:solidFill>
                <a:latin typeface="Arial" panose="020B0604020202020204" pitchFamily="34" charset="0"/>
              </a:rPr>
              <a:t>G2E convenes the global community face-to-face allowing you to make meaningful connections and find potential business partners.</a:t>
            </a:r>
          </a:p>
        </p:txBody>
      </p:sp>
    </p:spTree>
    <p:extLst>
      <p:ext uri="{BB962C8B-B14F-4D97-AF65-F5344CB8AC3E}">
        <p14:creationId xmlns:p14="http://schemas.microsoft.com/office/powerpoint/2010/main" val="392884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3" descr="$PPTXTitle">
            <a:extLst>
              <a:ext uri="{FF2B5EF4-FFF2-40B4-BE49-F238E27FC236}">
                <a16:creationId xmlns:a16="http://schemas.microsoft.com/office/drawing/2014/main" id="{DEBC3E80-296E-8F7B-FE30-25D77E10AB42}"/>
              </a:ext>
            </a:extLst>
          </p:cNvPr>
          <p:cNvSpPr txBox="1">
            <a:spLocks/>
          </p:cNvSpPr>
          <p:nvPr/>
        </p:nvSpPr>
        <p:spPr>
          <a:xfrm>
            <a:off x="662733" y="224836"/>
            <a:ext cx="6669522" cy="689420"/>
          </a:xfrm>
          <a:prstGeom prst="rect">
            <a:avLst/>
          </a:prstGeom>
        </p:spPr>
        <p:txBody>
          <a:bodyPr vert="horz" wrap="square" lIns="0" tIns="12065" rIns="0" bIns="0" rtlCol="0" anchor="t">
            <a:spAutoFit/>
          </a:bodyPr>
          <a:lstStyle>
            <a:lvl1pPr algn="l" defTabSz="914674" rtl="0" eaLnBrk="1" latinLnBrk="0" hangingPunct="1">
              <a:lnSpc>
                <a:spcPct val="90000"/>
              </a:lnSpc>
              <a:spcBef>
                <a:spcPct val="0"/>
              </a:spcBef>
              <a:buNone/>
              <a:defRPr sz="4401" kern="1200">
                <a:solidFill>
                  <a:schemeClr val="tx1"/>
                </a:solidFill>
                <a:latin typeface="+mj-lt"/>
                <a:ea typeface="+mj-ea"/>
                <a:cs typeface="+mj-cs"/>
              </a:defRPr>
            </a:lvl1pPr>
          </a:lstStyle>
          <a:p>
            <a:pPr marL="12700">
              <a:lnSpc>
                <a:spcPct val="100000"/>
              </a:lnSpc>
              <a:spcBef>
                <a:spcPts val="95"/>
              </a:spcBef>
            </a:pPr>
            <a:r>
              <a:rPr lang="en-PH" sz="4400" spc="90" dirty="0">
                <a:solidFill>
                  <a:schemeClr val="accent3"/>
                </a:solidFill>
                <a:latin typeface="Arial"/>
                <a:cs typeface="Arial"/>
              </a:rPr>
              <a:t>G2E By the Numbers</a:t>
            </a:r>
            <a:endParaRPr lang="en-PH" sz="4400" spc="-10" dirty="0">
              <a:solidFill>
                <a:schemeClr val="accent3"/>
              </a:solidFill>
              <a:latin typeface="Arial"/>
              <a:cs typeface="Arial"/>
            </a:endParaRPr>
          </a:p>
        </p:txBody>
      </p:sp>
      <p:sp>
        <p:nvSpPr>
          <p:cNvPr id="4" name="object 67">
            <a:extLst>
              <a:ext uri="{FF2B5EF4-FFF2-40B4-BE49-F238E27FC236}">
                <a16:creationId xmlns:a16="http://schemas.microsoft.com/office/drawing/2014/main" id="{7F419EFE-5FCF-99FF-25E7-E9CBB76F5111}"/>
              </a:ext>
            </a:extLst>
          </p:cNvPr>
          <p:cNvSpPr txBox="1"/>
          <p:nvPr/>
        </p:nvSpPr>
        <p:spPr>
          <a:xfrm>
            <a:off x="2442286" y="2503254"/>
            <a:ext cx="2958746" cy="438903"/>
          </a:xfrm>
          <a:prstGeom prst="rect">
            <a:avLst/>
          </a:prstGeom>
        </p:spPr>
        <p:txBody>
          <a:bodyPr vert="horz" wrap="square" lIns="0" tIns="11430" rIns="0" bIns="0" rtlCol="0">
            <a:spAutoFit/>
          </a:bodyPr>
          <a:lstStyle/>
          <a:p>
            <a:pPr marL="12700" marR="5080">
              <a:lnSpc>
                <a:spcPct val="101499"/>
              </a:lnSpc>
              <a:spcBef>
                <a:spcPts val="90"/>
              </a:spcBef>
            </a:pPr>
            <a:r>
              <a:rPr sz="1400" dirty="0">
                <a:solidFill>
                  <a:srgbClr val="0E1D36"/>
                </a:solidFill>
                <a:latin typeface="Arial" panose="020B0604020202020204" pitchFamily="34" charset="0"/>
                <a:cs typeface="Arial" panose="020B0604020202020204" pitchFamily="34" charset="0"/>
              </a:rPr>
              <a:t>Commercial,</a:t>
            </a:r>
            <a:r>
              <a:rPr sz="1400" spc="25" dirty="0">
                <a:solidFill>
                  <a:srgbClr val="0E1D36"/>
                </a:solidFill>
                <a:latin typeface="Arial" panose="020B0604020202020204" pitchFamily="34" charset="0"/>
                <a:cs typeface="Arial" panose="020B0604020202020204" pitchFamily="34" charset="0"/>
              </a:rPr>
              <a:t> </a:t>
            </a:r>
            <a:r>
              <a:rPr sz="1400" dirty="0">
                <a:solidFill>
                  <a:srgbClr val="0E1D36"/>
                </a:solidFill>
                <a:latin typeface="Arial" panose="020B0604020202020204" pitchFamily="34" charset="0"/>
                <a:cs typeface="Arial" panose="020B0604020202020204" pitchFamily="34" charset="0"/>
              </a:rPr>
              <a:t>Tribal,</a:t>
            </a:r>
            <a:r>
              <a:rPr sz="1400" spc="20" dirty="0">
                <a:solidFill>
                  <a:srgbClr val="0E1D36"/>
                </a:solidFill>
                <a:latin typeface="Arial" panose="020B0604020202020204" pitchFamily="34" charset="0"/>
                <a:cs typeface="Arial" panose="020B0604020202020204" pitchFamily="34" charset="0"/>
              </a:rPr>
              <a:t> </a:t>
            </a:r>
            <a:r>
              <a:rPr sz="1400" dirty="0">
                <a:solidFill>
                  <a:srgbClr val="0E1D36"/>
                </a:solidFill>
                <a:latin typeface="Arial" panose="020B0604020202020204" pitchFamily="34" charset="0"/>
                <a:cs typeface="Arial" panose="020B0604020202020204" pitchFamily="34" charset="0"/>
              </a:rPr>
              <a:t>Online</a:t>
            </a:r>
            <a:r>
              <a:rPr sz="1400" spc="25" dirty="0">
                <a:solidFill>
                  <a:srgbClr val="0E1D36"/>
                </a:solidFill>
                <a:latin typeface="Arial" panose="020B0604020202020204" pitchFamily="34" charset="0"/>
                <a:cs typeface="Arial" panose="020B0604020202020204" pitchFamily="34" charset="0"/>
              </a:rPr>
              <a:t> </a:t>
            </a:r>
            <a:r>
              <a:rPr sz="1400" spc="-10" dirty="0">
                <a:solidFill>
                  <a:srgbClr val="0E1D36"/>
                </a:solidFill>
                <a:latin typeface="Arial" panose="020B0604020202020204" pitchFamily="34" charset="0"/>
                <a:cs typeface="Arial" panose="020B0604020202020204" pitchFamily="34" charset="0"/>
              </a:rPr>
              <a:t>Casino, </a:t>
            </a:r>
            <a:r>
              <a:rPr sz="1400" dirty="0">
                <a:solidFill>
                  <a:srgbClr val="0E1D36"/>
                </a:solidFill>
                <a:latin typeface="Arial" panose="020B0604020202020204" pitchFamily="34" charset="0"/>
                <a:cs typeface="Arial" panose="020B0604020202020204" pitchFamily="34" charset="0"/>
              </a:rPr>
              <a:t>and</a:t>
            </a:r>
            <a:r>
              <a:rPr sz="1400" spc="40" dirty="0">
                <a:solidFill>
                  <a:srgbClr val="0E1D36"/>
                </a:solidFill>
                <a:latin typeface="Arial" panose="020B0604020202020204" pitchFamily="34" charset="0"/>
                <a:cs typeface="Arial" panose="020B0604020202020204" pitchFamily="34" charset="0"/>
              </a:rPr>
              <a:t> </a:t>
            </a:r>
            <a:r>
              <a:rPr sz="1400" dirty="0">
                <a:solidFill>
                  <a:srgbClr val="0E1D36"/>
                </a:solidFill>
                <a:latin typeface="Arial" panose="020B0604020202020204" pitchFamily="34" charset="0"/>
                <a:cs typeface="Arial" panose="020B0604020202020204" pitchFamily="34" charset="0"/>
              </a:rPr>
              <a:t>Sportsbook</a:t>
            </a:r>
            <a:r>
              <a:rPr sz="1400" spc="40" dirty="0">
                <a:solidFill>
                  <a:srgbClr val="0E1D36"/>
                </a:solidFill>
                <a:latin typeface="Arial" panose="020B0604020202020204" pitchFamily="34" charset="0"/>
                <a:cs typeface="Arial" panose="020B0604020202020204" pitchFamily="34" charset="0"/>
              </a:rPr>
              <a:t> </a:t>
            </a:r>
            <a:r>
              <a:rPr sz="1400" spc="-10" dirty="0">
                <a:solidFill>
                  <a:srgbClr val="0E1D36"/>
                </a:solidFill>
                <a:latin typeface="Arial" panose="020B0604020202020204" pitchFamily="34" charset="0"/>
                <a:cs typeface="Arial" panose="020B0604020202020204" pitchFamily="34" charset="0"/>
              </a:rPr>
              <a:t>Operators</a:t>
            </a:r>
            <a:endParaRPr sz="1400" dirty="0">
              <a:latin typeface="Arial" panose="020B0604020202020204" pitchFamily="34" charset="0"/>
              <a:cs typeface="Arial" panose="020B0604020202020204" pitchFamily="34" charset="0"/>
            </a:endParaRPr>
          </a:p>
        </p:txBody>
      </p:sp>
      <p:sp>
        <p:nvSpPr>
          <p:cNvPr id="5" name="object 68">
            <a:extLst>
              <a:ext uri="{FF2B5EF4-FFF2-40B4-BE49-F238E27FC236}">
                <a16:creationId xmlns:a16="http://schemas.microsoft.com/office/drawing/2014/main" id="{6F3345F3-401A-C516-07C1-BED6B2E09693}"/>
              </a:ext>
            </a:extLst>
          </p:cNvPr>
          <p:cNvSpPr txBox="1"/>
          <p:nvPr/>
        </p:nvSpPr>
        <p:spPr>
          <a:xfrm>
            <a:off x="716119" y="1792905"/>
            <a:ext cx="4126243" cy="445635"/>
          </a:xfrm>
          <a:prstGeom prst="rect">
            <a:avLst/>
          </a:prstGeom>
          <a:solidFill>
            <a:srgbClr val="87EB89"/>
          </a:solidFill>
        </p:spPr>
        <p:txBody>
          <a:bodyPr vert="horz" wrap="square" lIns="0" tIns="75565" rIns="0" bIns="0" rtlCol="0">
            <a:spAutoFit/>
          </a:bodyPr>
          <a:lstStyle/>
          <a:p>
            <a:pPr marL="187960">
              <a:lnSpc>
                <a:spcPct val="100000"/>
              </a:lnSpc>
              <a:spcBef>
                <a:spcPts val="595"/>
              </a:spcBef>
            </a:pPr>
            <a:r>
              <a:rPr sz="2400" dirty="0">
                <a:solidFill>
                  <a:srgbClr val="0E1D36"/>
                </a:solidFill>
                <a:latin typeface="Arial" panose="020B0604020202020204" pitchFamily="34" charset="0"/>
                <a:cs typeface="Arial" panose="020B0604020202020204" pitchFamily="34" charset="0"/>
              </a:rPr>
              <a:t>INDUSTRY</a:t>
            </a:r>
            <a:r>
              <a:rPr sz="2400" spc="-35" dirty="0">
                <a:solidFill>
                  <a:srgbClr val="0E1D36"/>
                </a:solidFill>
                <a:latin typeface="Arial" panose="020B0604020202020204" pitchFamily="34" charset="0"/>
                <a:cs typeface="Arial" panose="020B0604020202020204" pitchFamily="34" charset="0"/>
              </a:rPr>
              <a:t> </a:t>
            </a:r>
            <a:r>
              <a:rPr sz="2400" spc="-10" dirty="0">
                <a:solidFill>
                  <a:srgbClr val="0E1D36"/>
                </a:solidFill>
                <a:latin typeface="Arial" panose="020B0604020202020204" pitchFamily="34" charset="0"/>
                <a:cs typeface="Arial" panose="020B0604020202020204" pitchFamily="34" charset="0"/>
              </a:rPr>
              <a:t>AFFILIATION</a:t>
            </a:r>
            <a:endParaRPr sz="2400" dirty="0">
              <a:latin typeface="Arial" panose="020B0604020202020204" pitchFamily="34" charset="0"/>
              <a:cs typeface="Arial" panose="020B0604020202020204" pitchFamily="34" charset="0"/>
            </a:endParaRPr>
          </a:p>
        </p:txBody>
      </p:sp>
      <p:sp>
        <p:nvSpPr>
          <p:cNvPr id="6" name="object 69">
            <a:extLst>
              <a:ext uri="{FF2B5EF4-FFF2-40B4-BE49-F238E27FC236}">
                <a16:creationId xmlns:a16="http://schemas.microsoft.com/office/drawing/2014/main" id="{C81A12B8-9B33-9B77-AB57-CD421BAE0668}"/>
              </a:ext>
            </a:extLst>
          </p:cNvPr>
          <p:cNvSpPr txBox="1"/>
          <p:nvPr/>
        </p:nvSpPr>
        <p:spPr>
          <a:xfrm>
            <a:off x="3426367" y="4676911"/>
            <a:ext cx="1982303" cy="998543"/>
          </a:xfrm>
          <a:prstGeom prst="rect">
            <a:avLst/>
          </a:prstGeom>
        </p:spPr>
        <p:txBody>
          <a:bodyPr vert="horz" wrap="square" lIns="0" tIns="13335" rIns="0" bIns="0" rtlCol="0">
            <a:spAutoFit/>
          </a:bodyPr>
          <a:lstStyle/>
          <a:p>
            <a:pPr algn="r">
              <a:lnSpc>
                <a:spcPct val="100000"/>
              </a:lnSpc>
              <a:spcBef>
                <a:spcPts val="105"/>
              </a:spcBef>
            </a:pPr>
            <a:r>
              <a:rPr sz="3950" spc="-25" dirty="0">
                <a:solidFill>
                  <a:srgbClr val="0E1D36"/>
                </a:solidFill>
                <a:latin typeface="Arial" panose="020B0604020202020204" pitchFamily="34" charset="0"/>
                <a:cs typeface="Arial" panose="020B0604020202020204" pitchFamily="34" charset="0"/>
              </a:rPr>
              <a:t>35%</a:t>
            </a:r>
            <a:endParaRPr sz="3950" dirty="0">
              <a:latin typeface="Arial" panose="020B0604020202020204" pitchFamily="34" charset="0"/>
              <a:cs typeface="Arial" panose="020B0604020202020204" pitchFamily="34" charset="0"/>
            </a:endParaRPr>
          </a:p>
          <a:p>
            <a:pPr marR="9525" algn="r">
              <a:lnSpc>
                <a:spcPct val="100000"/>
              </a:lnSpc>
              <a:spcBef>
                <a:spcPts val="65"/>
              </a:spcBef>
            </a:pPr>
            <a:r>
              <a:rPr sz="1200" dirty="0">
                <a:solidFill>
                  <a:srgbClr val="0E1D36"/>
                </a:solidFill>
                <a:latin typeface="Arial" panose="020B0604020202020204" pitchFamily="34" charset="0"/>
                <a:cs typeface="Arial" panose="020B0604020202020204" pitchFamily="34" charset="0"/>
              </a:rPr>
              <a:t>Other</a:t>
            </a:r>
            <a:r>
              <a:rPr sz="1200" spc="25" dirty="0">
                <a:solidFill>
                  <a:srgbClr val="0E1D36"/>
                </a:solidFill>
                <a:latin typeface="Arial" panose="020B0604020202020204" pitchFamily="34" charset="0"/>
                <a:cs typeface="Arial" panose="020B0604020202020204" pitchFamily="34" charset="0"/>
              </a:rPr>
              <a:t> </a:t>
            </a:r>
            <a:r>
              <a:rPr sz="1200" spc="-10" dirty="0">
                <a:solidFill>
                  <a:srgbClr val="0E1D36"/>
                </a:solidFill>
                <a:latin typeface="Arial" panose="020B0604020202020204" pitchFamily="34" charset="0"/>
                <a:cs typeface="Arial" panose="020B0604020202020204" pitchFamily="34" charset="0"/>
              </a:rPr>
              <a:t>(Investors,</a:t>
            </a:r>
            <a:endParaRPr sz="1200" dirty="0">
              <a:latin typeface="Arial" panose="020B0604020202020204" pitchFamily="34" charset="0"/>
              <a:cs typeface="Arial" panose="020B0604020202020204" pitchFamily="34" charset="0"/>
            </a:endParaRPr>
          </a:p>
          <a:p>
            <a:pPr marR="8890" algn="r">
              <a:lnSpc>
                <a:spcPct val="101499"/>
              </a:lnSpc>
            </a:pPr>
            <a:r>
              <a:rPr sz="1200" spc="-10" dirty="0">
                <a:solidFill>
                  <a:srgbClr val="0E1D36"/>
                </a:solidFill>
                <a:latin typeface="Arial" panose="020B0604020202020204" pitchFamily="34" charset="0"/>
                <a:cs typeface="Arial" panose="020B0604020202020204" pitchFamily="34" charset="0"/>
              </a:rPr>
              <a:t>Marketing, </a:t>
            </a:r>
            <a:r>
              <a:rPr sz="1200" dirty="0">
                <a:solidFill>
                  <a:srgbClr val="0E1D36"/>
                </a:solidFill>
                <a:latin typeface="Arial" panose="020B0604020202020204" pitchFamily="34" charset="0"/>
                <a:cs typeface="Arial" panose="020B0604020202020204" pitchFamily="34" charset="0"/>
              </a:rPr>
              <a:t>Regulator,</a:t>
            </a:r>
            <a:r>
              <a:rPr sz="1200" spc="95" dirty="0">
                <a:solidFill>
                  <a:srgbClr val="0E1D36"/>
                </a:solidFill>
                <a:latin typeface="Arial" panose="020B0604020202020204" pitchFamily="34" charset="0"/>
                <a:cs typeface="Arial" panose="020B0604020202020204" pitchFamily="34" charset="0"/>
              </a:rPr>
              <a:t> </a:t>
            </a:r>
            <a:r>
              <a:rPr sz="1200" spc="-10" dirty="0">
                <a:solidFill>
                  <a:srgbClr val="0E1D36"/>
                </a:solidFill>
                <a:latin typeface="Arial" panose="020B0604020202020204" pitchFamily="34" charset="0"/>
                <a:cs typeface="Arial" panose="020B0604020202020204" pitchFamily="34" charset="0"/>
              </a:rPr>
              <a:t>etc.)</a:t>
            </a:r>
            <a:endParaRPr sz="1200" dirty="0">
              <a:latin typeface="Arial" panose="020B0604020202020204" pitchFamily="34" charset="0"/>
              <a:cs typeface="Arial" panose="020B0604020202020204" pitchFamily="34" charset="0"/>
            </a:endParaRPr>
          </a:p>
        </p:txBody>
      </p:sp>
      <p:grpSp>
        <p:nvGrpSpPr>
          <p:cNvPr id="7" name="object 70">
            <a:extLst>
              <a:ext uri="{FF2B5EF4-FFF2-40B4-BE49-F238E27FC236}">
                <a16:creationId xmlns:a16="http://schemas.microsoft.com/office/drawing/2014/main" id="{9A00E293-FE4B-BE77-F708-4E024CDCF85E}"/>
              </a:ext>
            </a:extLst>
          </p:cNvPr>
          <p:cNvGrpSpPr/>
          <p:nvPr/>
        </p:nvGrpSpPr>
        <p:grpSpPr>
          <a:xfrm>
            <a:off x="1646394" y="2997814"/>
            <a:ext cx="2681415" cy="2059596"/>
            <a:chOff x="3067969" y="4867911"/>
            <a:chExt cx="4104640" cy="3152775"/>
          </a:xfrm>
        </p:grpSpPr>
        <p:sp>
          <p:nvSpPr>
            <p:cNvPr id="8" name="object 71">
              <a:extLst>
                <a:ext uri="{FF2B5EF4-FFF2-40B4-BE49-F238E27FC236}">
                  <a16:creationId xmlns:a16="http://schemas.microsoft.com/office/drawing/2014/main" id="{4850BE7C-C5EE-DA21-E39C-6E65900B3376}"/>
                </a:ext>
              </a:extLst>
            </p:cNvPr>
            <p:cNvSpPr/>
            <p:nvPr/>
          </p:nvSpPr>
          <p:spPr>
            <a:xfrm>
              <a:off x="4367995" y="6500271"/>
              <a:ext cx="2254885" cy="1504315"/>
            </a:xfrm>
            <a:custGeom>
              <a:avLst/>
              <a:gdLst/>
              <a:ahLst/>
              <a:cxnLst/>
              <a:rect l="l" t="t" r="r" b="b"/>
              <a:pathLst>
                <a:path w="2254884" h="1504315">
                  <a:moveTo>
                    <a:pt x="2254810" y="0"/>
                  </a:moveTo>
                  <a:lnTo>
                    <a:pt x="751600" y="0"/>
                  </a:lnTo>
                  <a:lnTo>
                    <a:pt x="0" y="1302410"/>
                  </a:lnTo>
                  <a:lnTo>
                    <a:pt x="42518" y="1326077"/>
                  </a:lnTo>
                  <a:lnTo>
                    <a:pt x="85466" y="1348226"/>
                  </a:lnTo>
                  <a:lnTo>
                    <a:pt x="128814" y="1368865"/>
                  </a:lnTo>
                  <a:lnTo>
                    <a:pt x="172527" y="1388004"/>
                  </a:lnTo>
                  <a:lnTo>
                    <a:pt x="216576" y="1405650"/>
                  </a:lnTo>
                  <a:lnTo>
                    <a:pt x="260927" y="1421812"/>
                  </a:lnTo>
                  <a:lnTo>
                    <a:pt x="305550" y="1436499"/>
                  </a:lnTo>
                  <a:lnTo>
                    <a:pt x="350411" y="1449720"/>
                  </a:lnTo>
                  <a:lnTo>
                    <a:pt x="395480" y="1461482"/>
                  </a:lnTo>
                  <a:lnTo>
                    <a:pt x="440724" y="1471795"/>
                  </a:lnTo>
                  <a:lnTo>
                    <a:pt x="486111" y="1480666"/>
                  </a:lnTo>
                  <a:lnTo>
                    <a:pt x="531611" y="1488105"/>
                  </a:lnTo>
                  <a:lnTo>
                    <a:pt x="577190" y="1494121"/>
                  </a:lnTo>
                  <a:lnTo>
                    <a:pt x="622816" y="1498720"/>
                  </a:lnTo>
                  <a:lnTo>
                    <a:pt x="668459" y="1501913"/>
                  </a:lnTo>
                  <a:lnTo>
                    <a:pt x="714086" y="1503708"/>
                  </a:lnTo>
                  <a:lnTo>
                    <a:pt x="759666" y="1504112"/>
                  </a:lnTo>
                  <a:lnTo>
                    <a:pt x="805165" y="1503136"/>
                  </a:lnTo>
                  <a:lnTo>
                    <a:pt x="850554" y="1500786"/>
                  </a:lnTo>
                  <a:lnTo>
                    <a:pt x="895799" y="1497073"/>
                  </a:lnTo>
                  <a:lnTo>
                    <a:pt x="940869" y="1492004"/>
                  </a:lnTo>
                  <a:lnTo>
                    <a:pt x="985731" y="1485588"/>
                  </a:lnTo>
                  <a:lnTo>
                    <a:pt x="1030355" y="1477833"/>
                  </a:lnTo>
                  <a:lnTo>
                    <a:pt x="1074708" y="1468748"/>
                  </a:lnTo>
                  <a:lnTo>
                    <a:pt x="1118758" y="1458342"/>
                  </a:lnTo>
                  <a:lnTo>
                    <a:pt x="1162474" y="1446623"/>
                  </a:lnTo>
                  <a:lnTo>
                    <a:pt x="1205823" y="1433600"/>
                  </a:lnTo>
                  <a:lnTo>
                    <a:pt x="1248774" y="1419281"/>
                  </a:lnTo>
                  <a:lnTo>
                    <a:pt x="1291295" y="1403674"/>
                  </a:lnTo>
                  <a:lnTo>
                    <a:pt x="1333354" y="1386789"/>
                  </a:lnTo>
                  <a:lnTo>
                    <a:pt x="1374919" y="1368634"/>
                  </a:lnTo>
                  <a:lnTo>
                    <a:pt x="1415958" y="1349217"/>
                  </a:lnTo>
                  <a:lnTo>
                    <a:pt x="1456439" y="1328546"/>
                  </a:lnTo>
                  <a:lnTo>
                    <a:pt x="1496331" y="1306632"/>
                  </a:lnTo>
                  <a:lnTo>
                    <a:pt x="1535601" y="1283481"/>
                  </a:lnTo>
                  <a:lnTo>
                    <a:pt x="1574219" y="1259103"/>
                  </a:lnTo>
                  <a:lnTo>
                    <a:pt x="1612151" y="1233506"/>
                  </a:lnTo>
                  <a:lnTo>
                    <a:pt x="1649366" y="1206698"/>
                  </a:lnTo>
                  <a:lnTo>
                    <a:pt x="1685832" y="1178689"/>
                  </a:lnTo>
                  <a:lnTo>
                    <a:pt x="1721518" y="1149487"/>
                  </a:lnTo>
                  <a:lnTo>
                    <a:pt x="1756390" y="1119099"/>
                  </a:lnTo>
                  <a:lnTo>
                    <a:pt x="1790419" y="1087536"/>
                  </a:lnTo>
                  <a:lnTo>
                    <a:pt x="1823571" y="1054805"/>
                  </a:lnTo>
                  <a:lnTo>
                    <a:pt x="1855815" y="1020914"/>
                  </a:lnTo>
                  <a:lnTo>
                    <a:pt x="1887118" y="985874"/>
                  </a:lnTo>
                  <a:lnTo>
                    <a:pt x="1917450" y="949691"/>
                  </a:lnTo>
                  <a:lnTo>
                    <a:pt x="1946778" y="912374"/>
                  </a:lnTo>
                  <a:lnTo>
                    <a:pt x="1975070" y="873933"/>
                  </a:lnTo>
                  <a:lnTo>
                    <a:pt x="2002295" y="834376"/>
                  </a:lnTo>
                  <a:lnTo>
                    <a:pt x="2028420" y="793710"/>
                  </a:lnTo>
                  <a:lnTo>
                    <a:pt x="2053413" y="751945"/>
                  </a:lnTo>
                  <a:lnTo>
                    <a:pt x="2078456" y="707065"/>
                  </a:lnTo>
                  <a:lnTo>
                    <a:pt x="2101756" y="662207"/>
                  </a:lnTo>
                  <a:lnTo>
                    <a:pt x="2123332" y="617305"/>
                  </a:lnTo>
                  <a:lnTo>
                    <a:pt x="2143200" y="572295"/>
                  </a:lnTo>
                  <a:lnTo>
                    <a:pt x="2161379" y="527111"/>
                  </a:lnTo>
                  <a:lnTo>
                    <a:pt x="2177885" y="481688"/>
                  </a:lnTo>
                  <a:lnTo>
                    <a:pt x="2192737" y="435961"/>
                  </a:lnTo>
                  <a:lnTo>
                    <a:pt x="2205951" y="389865"/>
                  </a:lnTo>
                  <a:lnTo>
                    <a:pt x="2217545" y="343334"/>
                  </a:lnTo>
                  <a:lnTo>
                    <a:pt x="2227536" y="296305"/>
                  </a:lnTo>
                  <a:lnTo>
                    <a:pt x="2235943" y="248711"/>
                  </a:lnTo>
                  <a:lnTo>
                    <a:pt x="2242782" y="200488"/>
                  </a:lnTo>
                  <a:lnTo>
                    <a:pt x="2248070" y="151571"/>
                  </a:lnTo>
                  <a:lnTo>
                    <a:pt x="2251827" y="101893"/>
                  </a:lnTo>
                  <a:lnTo>
                    <a:pt x="2254067" y="51391"/>
                  </a:lnTo>
                  <a:lnTo>
                    <a:pt x="2254810" y="0"/>
                  </a:lnTo>
                  <a:close/>
                </a:path>
              </a:pathLst>
            </a:custGeom>
            <a:solidFill>
              <a:srgbClr val="E7FBE7"/>
            </a:solidFill>
          </p:spPr>
          <p:txBody>
            <a:bodyPr wrap="square" lIns="0" tIns="0" rIns="0" bIns="0" rtlCol="0"/>
            <a:lstStyle/>
            <a:p>
              <a:endParaRPr dirty="0">
                <a:latin typeface="Arial" panose="020B0604020202020204" pitchFamily="34" charset="0"/>
              </a:endParaRPr>
            </a:p>
          </p:txBody>
        </p:sp>
        <p:sp>
          <p:nvSpPr>
            <p:cNvPr id="9" name="object 72">
              <a:extLst>
                <a:ext uri="{FF2B5EF4-FFF2-40B4-BE49-F238E27FC236}">
                  <a16:creationId xmlns:a16="http://schemas.microsoft.com/office/drawing/2014/main" id="{27EBDC67-1EFB-1AFB-DF2C-EACA48BABD37}"/>
                </a:ext>
              </a:extLst>
            </p:cNvPr>
            <p:cNvSpPr/>
            <p:nvPr/>
          </p:nvSpPr>
          <p:spPr>
            <a:xfrm>
              <a:off x="4367995" y="6500271"/>
              <a:ext cx="2254885" cy="1504315"/>
            </a:xfrm>
            <a:custGeom>
              <a:avLst/>
              <a:gdLst/>
              <a:ahLst/>
              <a:cxnLst/>
              <a:rect l="l" t="t" r="r" b="b"/>
              <a:pathLst>
                <a:path w="2254884" h="1504315">
                  <a:moveTo>
                    <a:pt x="751600" y="0"/>
                  </a:moveTo>
                  <a:lnTo>
                    <a:pt x="0" y="1302410"/>
                  </a:lnTo>
                  <a:lnTo>
                    <a:pt x="42518" y="1326077"/>
                  </a:lnTo>
                  <a:lnTo>
                    <a:pt x="85466" y="1348226"/>
                  </a:lnTo>
                  <a:lnTo>
                    <a:pt x="128814" y="1368865"/>
                  </a:lnTo>
                  <a:lnTo>
                    <a:pt x="172527" y="1388004"/>
                  </a:lnTo>
                  <a:lnTo>
                    <a:pt x="216576" y="1405650"/>
                  </a:lnTo>
                  <a:lnTo>
                    <a:pt x="260927" y="1421812"/>
                  </a:lnTo>
                  <a:lnTo>
                    <a:pt x="305550" y="1436499"/>
                  </a:lnTo>
                  <a:lnTo>
                    <a:pt x="350411" y="1449720"/>
                  </a:lnTo>
                  <a:lnTo>
                    <a:pt x="395480" y="1461482"/>
                  </a:lnTo>
                  <a:lnTo>
                    <a:pt x="440724" y="1471795"/>
                  </a:lnTo>
                  <a:lnTo>
                    <a:pt x="486111" y="1480666"/>
                  </a:lnTo>
                  <a:lnTo>
                    <a:pt x="531611" y="1488105"/>
                  </a:lnTo>
                  <a:lnTo>
                    <a:pt x="577190" y="1494121"/>
                  </a:lnTo>
                  <a:lnTo>
                    <a:pt x="622816" y="1498720"/>
                  </a:lnTo>
                  <a:lnTo>
                    <a:pt x="668459" y="1501913"/>
                  </a:lnTo>
                  <a:lnTo>
                    <a:pt x="714086" y="1503708"/>
                  </a:lnTo>
                  <a:lnTo>
                    <a:pt x="759666" y="1504112"/>
                  </a:lnTo>
                  <a:lnTo>
                    <a:pt x="805165" y="1503136"/>
                  </a:lnTo>
                  <a:lnTo>
                    <a:pt x="850554" y="1500786"/>
                  </a:lnTo>
                  <a:lnTo>
                    <a:pt x="895799" y="1497073"/>
                  </a:lnTo>
                  <a:lnTo>
                    <a:pt x="940869" y="1492004"/>
                  </a:lnTo>
                  <a:lnTo>
                    <a:pt x="985731" y="1485588"/>
                  </a:lnTo>
                  <a:lnTo>
                    <a:pt x="1030355" y="1477833"/>
                  </a:lnTo>
                  <a:lnTo>
                    <a:pt x="1074708" y="1468748"/>
                  </a:lnTo>
                  <a:lnTo>
                    <a:pt x="1118758" y="1458342"/>
                  </a:lnTo>
                  <a:lnTo>
                    <a:pt x="1162474" y="1446623"/>
                  </a:lnTo>
                  <a:lnTo>
                    <a:pt x="1205823" y="1433600"/>
                  </a:lnTo>
                  <a:lnTo>
                    <a:pt x="1248774" y="1419281"/>
                  </a:lnTo>
                  <a:lnTo>
                    <a:pt x="1291295" y="1403674"/>
                  </a:lnTo>
                  <a:lnTo>
                    <a:pt x="1333354" y="1386789"/>
                  </a:lnTo>
                  <a:lnTo>
                    <a:pt x="1374919" y="1368634"/>
                  </a:lnTo>
                  <a:lnTo>
                    <a:pt x="1415958" y="1349217"/>
                  </a:lnTo>
                  <a:lnTo>
                    <a:pt x="1456439" y="1328546"/>
                  </a:lnTo>
                  <a:lnTo>
                    <a:pt x="1496331" y="1306632"/>
                  </a:lnTo>
                  <a:lnTo>
                    <a:pt x="1535601" y="1283481"/>
                  </a:lnTo>
                  <a:lnTo>
                    <a:pt x="1574219" y="1259103"/>
                  </a:lnTo>
                  <a:lnTo>
                    <a:pt x="1612151" y="1233506"/>
                  </a:lnTo>
                  <a:lnTo>
                    <a:pt x="1649366" y="1206698"/>
                  </a:lnTo>
                  <a:lnTo>
                    <a:pt x="1685832" y="1178689"/>
                  </a:lnTo>
                  <a:lnTo>
                    <a:pt x="1721518" y="1149487"/>
                  </a:lnTo>
                  <a:lnTo>
                    <a:pt x="1756390" y="1119099"/>
                  </a:lnTo>
                  <a:lnTo>
                    <a:pt x="1790419" y="1087536"/>
                  </a:lnTo>
                  <a:lnTo>
                    <a:pt x="1823571" y="1054805"/>
                  </a:lnTo>
                  <a:lnTo>
                    <a:pt x="1855815" y="1020914"/>
                  </a:lnTo>
                  <a:lnTo>
                    <a:pt x="1887118" y="985874"/>
                  </a:lnTo>
                  <a:lnTo>
                    <a:pt x="1917450" y="949691"/>
                  </a:lnTo>
                  <a:lnTo>
                    <a:pt x="1946778" y="912374"/>
                  </a:lnTo>
                  <a:lnTo>
                    <a:pt x="1975070" y="873933"/>
                  </a:lnTo>
                  <a:lnTo>
                    <a:pt x="2002295" y="834376"/>
                  </a:lnTo>
                  <a:lnTo>
                    <a:pt x="2028420" y="793710"/>
                  </a:lnTo>
                  <a:lnTo>
                    <a:pt x="2053413" y="751945"/>
                  </a:lnTo>
                  <a:lnTo>
                    <a:pt x="2078456" y="707065"/>
                  </a:lnTo>
                  <a:lnTo>
                    <a:pt x="2101756" y="662207"/>
                  </a:lnTo>
                  <a:lnTo>
                    <a:pt x="2123332" y="617305"/>
                  </a:lnTo>
                  <a:lnTo>
                    <a:pt x="2143200" y="572295"/>
                  </a:lnTo>
                  <a:lnTo>
                    <a:pt x="2161379" y="527111"/>
                  </a:lnTo>
                  <a:lnTo>
                    <a:pt x="2177885" y="481688"/>
                  </a:lnTo>
                  <a:lnTo>
                    <a:pt x="2192737" y="435961"/>
                  </a:lnTo>
                  <a:lnTo>
                    <a:pt x="2205951" y="389865"/>
                  </a:lnTo>
                  <a:lnTo>
                    <a:pt x="2217545" y="343334"/>
                  </a:lnTo>
                  <a:lnTo>
                    <a:pt x="2227536" y="296305"/>
                  </a:lnTo>
                  <a:lnTo>
                    <a:pt x="2235943" y="248711"/>
                  </a:lnTo>
                  <a:lnTo>
                    <a:pt x="2242782" y="200488"/>
                  </a:lnTo>
                  <a:lnTo>
                    <a:pt x="2248070" y="151571"/>
                  </a:lnTo>
                  <a:lnTo>
                    <a:pt x="2251827" y="101893"/>
                  </a:lnTo>
                  <a:lnTo>
                    <a:pt x="2254067" y="51391"/>
                  </a:lnTo>
                  <a:lnTo>
                    <a:pt x="2254810" y="0"/>
                  </a:lnTo>
                  <a:lnTo>
                    <a:pt x="751600" y="0"/>
                  </a:lnTo>
                  <a:close/>
                </a:path>
              </a:pathLst>
            </a:custGeom>
            <a:ln w="31412">
              <a:solidFill>
                <a:srgbClr val="FFFFFF"/>
              </a:solidFill>
            </a:ln>
          </p:spPr>
          <p:txBody>
            <a:bodyPr wrap="square" lIns="0" tIns="0" rIns="0" bIns="0" rtlCol="0"/>
            <a:lstStyle/>
            <a:p>
              <a:endParaRPr dirty="0">
                <a:latin typeface="Arial" panose="020B0604020202020204" pitchFamily="34" charset="0"/>
              </a:endParaRPr>
            </a:p>
          </p:txBody>
        </p:sp>
        <p:sp>
          <p:nvSpPr>
            <p:cNvPr id="10" name="object 73">
              <a:extLst>
                <a:ext uri="{FF2B5EF4-FFF2-40B4-BE49-F238E27FC236}">
                  <a16:creationId xmlns:a16="http://schemas.microsoft.com/office/drawing/2014/main" id="{B3082BE6-4718-2195-F9FD-C82E5B481371}"/>
                </a:ext>
              </a:extLst>
            </p:cNvPr>
            <p:cNvSpPr/>
            <p:nvPr/>
          </p:nvSpPr>
          <p:spPr>
            <a:xfrm>
              <a:off x="3617816" y="5841874"/>
              <a:ext cx="1505585" cy="1962150"/>
            </a:xfrm>
            <a:custGeom>
              <a:avLst/>
              <a:gdLst/>
              <a:ahLst/>
              <a:cxnLst/>
              <a:rect l="l" t="t" r="r" b="b"/>
              <a:pathLst>
                <a:path w="1505585" h="1962150">
                  <a:moveTo>
                    <a:pt x="152707" y="0"/>
                  </a:moveTo>
                  <a:lnTo>
                    <a:pt x="132236" y="43690"/>
                  </a:lnTo>
                  <a:lnTo>
                    <a:pt x="113275" y="87713"/>
                  </a:lnTo>
                  <a:lnTo>
                    <a:pt x="95816" y="132035"/>
                  </a:lnTo>
                  <a:lnTo>
                    <a:pt x="79849" y="176628"/>
                  </a:lnTo>
                  <a:lnTo>
                    <a:pt x="65365" y="221459"/>
                  </a:lnTo>
                  <a:lnTo>
                    <a:pt x="52354" y="266498"/>
                  </a:lnTo>
                  <a:lnTo>
                    <a:pt x="40807" y="311714"/>
                  </a:lnTo>
                  <a:lnTo>
                    <a:pt x="30715" y="357076"/>
                  </a:lnTo>
                  <a:lnTo>
                    <a:pt x="22067" y="402554"/>
                  </a:lnTo>
                  <a:lnTo>
                    <a:pt x="14856" y="448116"/>
                  </a:lnTo>
                  <a:lnTo>
                    <a:pt x="9070" y="493731"/>
                  </a:lnTo>
                  <a:lnTo>
                    <a:pt x="4701" y="539370"/>
                  </a:lnTo>
                  <a:lnTo>
                    <a:pt x="1739" y="585000"/>
                  </a:lnTo>
                  <a:lnTo>
                    <a:pt x="175" y="630591"/>
                  </a:lnTo>
                  <a:lnTo>
                    <a:pt x="0" y="676112"/>
                  </a:lnTo>
                  <a:lnTo>
                    <a:pt x="1203" y="721532"/>
                  </a:lnTo>
                  <a:lnTo>
                    <a:pt x="3776" y="766821"/>
                  </a:lnTo>
                  <a:lnTo>
                    <a:pt x="7709" y="811947"/>
                  </a:lnTo>
                  <a:lnTo>
                    <a:pt x="12992" y="856880"/>
                  </a:lnTo>
                  <a:lnTo>
                    <a:pt x="19617" y="901588"/>
                  </a:lnTo>
                  <a:lnTo>
                    <a:pt x="27573" y="946042"/>
                  </a:lnTo>
                  <a:lnTo>
                    <a:pt x="36852" y="990209"/>
                  </a:lnTo>
                  <a:lnTo>
                    <a:pt x="47443" y="1034060"/>
                  </a:lnTo>
                  <a:lnTo>
                    <a:pt x="59338" y="1077563"/>
                  </a:lnTo>
                  <a:lnTo>
                    <a:pt x="72527" y="1120687"/>
                  </a:lnTo>
                  <a:lnTo>
                    <a:pt x="87001" y="1163402"/>
                  </a:lnTo>
                  <a:lnTo>
                    <a:pt x="102749" y="1205676"/>
                  </a:lnTo>
                  <a:lnTo>
                    <a:pt x="119763" y="1247480"/>
                  </a:lnTo>
                  <a:lnTo>
                    <a:pt x="138034" y="1288781"/>
                  </a:lnTo>
                  <a:lnTo>
                    <a:pt x="157551" y="1329549"/>
                  </a:lnTo>
                  <a:lnTo>
                    <a:pt x="178305" y="1369754"/>
                  </a:lnTo>
                  <a:lnTo>
                    <a:pt x="200288" y="1409364"/>
                  </a:lnTo>
                  <a:lnTo>
                    <a:pt x="223489" y="1448348"/>
                  </a:lnTo>
                  <a:lnTo>
                    <a:pt x="247899" y="1486676"/>
                  </a:lnTo>
                  <a:lnTo>
                    <a:pt x="273508" y="1524316"/>
                  </a:lnTo>
                  <a:lnTo>
                    <a:pt x="300308" y="1561239"/>
                  </a:lnTo>
                  <a:lnTo>
                    <a:pt x="328288" y="1597412"/>
                  </a:lnTo>
                  <a:lnTo>
                    <a:pt x="357440" y="1632806"/>
                  </a:lnTo>
                  <a:lnTo>
                    <a:pt x="387753" y="1667389"/>
                  </a:lnTo>
                  <a:lnTo>
                    <a:pt x="419219" y="1701130"/>
                  </a:lnTo>
                  <a:lnTo>
                    <a:pt x="451827" y="1733999"/>
                  </a:lnTo>
                  <a:lnTo>
                    <a:pt x="485570" y="1765964"/>
                  </a:lnTo>
                  <a:lnTo>
                    <a:pt x="520436" y="1796995"/>
                  </a:lnTo>
                  <a:lnTo>
                    <a:pt x="556417" y="1827061"/>
                  </a:lnTo>
                  <a:lnTo>
                    <a:pt x="593503" y="1856131"/>
                  </a:lnTo>
                  <a:lnTo>
                    <a:pt x="631685" y="1884175"/>
                  </a:lnTo>
                  <a:lnTo>
                    <a:pt x="670953" y="1911160"/>
                  </a:lnTo>
                  <a:lnTo>
                    <a:pt x="711298" y="1937057"/>
                  </a:lnTo>
                  <a:lnTo>
                    <a:pt x="752710" y="1961835"/>
                  </a:lnTo>
                  <a:lnTo>
                    <a:pt x="1504980" y="659320"/>
                  </a:lnTo>
                  <a:lnTo>
                    <a:pt x="152707" y="0"/>
                  </a:lnTo>
                  <a:close/>
                </a:path>
              </a:pathLst>
            </a:custGeom>
            <a:solidFill>
              <a:srgbClr val="C3F6C4"/>
            </a:solidFill>
          </p:spPr>
          <p:txBody>
            <a:bodyPr wrap="square" lIns="0" tIns="0" rIns="0" bIns="0" rtlCol="0"/>
            <a:lstStyle/>
            <a:p>
              <a:endParaRPr dirty="0">
                <a:latin typeface="Arial" panose="020B0604020202020204" pitchFamily="34" charset="0"/>
              </a:endParaRPr>
            </a:p>
          </p:txBody>
        </p:sp>
        <p:sp>
          <p:nvSpPr>
            <p:cNvPr id="11" name="object 74">
              <a:extLst>
                <a:ext uri="{FF2B5EF4-FFF2-40B4-BE49-F238E27FC236}">
                  <a16:creationId xmlns:a16="http://schemas.microsoft.com/office/drawing/2014/main" id="{28ABE13A-3288-82F0-C1E0-342C2E74CB41}"/>
                </a:ext>
              </a:extLst>
            </p:cNvPr>
            <p:cNvSpPr/>
            <p:nvPr/>
          </p:nvSpPr>
          <p:spPr>
            <a:xfrm>
              <a:off x="3617816" y="5841874"/>
              <a:ext cx="1505585" cy="1962150"/>
            </a:xfrm>
            <a:custGeom>
              <a:avLst/>
              <a:gdLst/>
              <a:ahLst/>
              <a:cxnLst/>
              <a:rect l="l" t="t" r="r" b="b"/>
              <a:pathLst>
                <a:path w="1505585" h="1962150">
                  <a:moveTo>
                    <a:pt x="1504980" y="659320"/>
                  </a:moveTo>
                  <a:lnTo>
                    <a:pt x="152707" y="0"/>
                  </a:lnTo>
                  <a:lnTo>
                    <a:pt x="132236" y="43690"/>
                  </a:lnTo>
                  <a:lnTo>
                    <a:pt x="113275" y="87713"/>
                  </a:lnTo>
                  <a:lnTo>
                    <a:pt x="95816" y="132035"/>
                  </a:lnTo>
                  <a:lnTo>
                    <a:pt x="79849" y="176628"/>
                  </a:lnTo>
                  <a:lnTo>
                    <a:pt x="65365" y="221459"/>
                  </a:lnTo>
                  <a:lnTo>
                    <a:pt x="52354" y="266498"/>
                  </a:lnTo>
                  <a:lnTo>
                    <a:pt x="40807" y="311714"/>
                  </a:lnTo>
                  <a:lnTo>
                    <a:pt x="30715" y="357076"/>
                  </a:lnTo>
                  <a:lnTo>
                    <a:pt x="22067" y="402554"/>
                  </a:lnTo>
                  <a:lnTo>
                    <a:pt x="14856" y="448116"/>
                  </a:lnTo>
                  <a:lnTo>
                    <a:pt x="9070" y="493731"/>
                  </a:lnTo>
                  <a:lnTo>
                    <a:pt x="4701" y="539370"/>
                  </a:lnTo>
                  <a:lnTo>
                    <a:pt x="1739" y="585000"/>
                  </a:lnTo>
                  <a:lnTo>
                    <a:pt x="175" y="630591"/>
                  </a:lnTo>
                  <a:lnTo>
                    <a:pt x="0" y="676112"/>
                  </a:lnTo>
                  <a:lnTo>
                    <a:pt x="1203" y="721532"/>
                  </a:lnTo>
                  <a:lnTo>
                    <a:pt x="3776" y="766821"/>
                  </a:lnTo>
                  <a:lnTo>
                    <a:pt x="7709" y="811947"/>
                  </a:lnTo>
                  <a:lnTo>
                    <a:pt x="12992" y="856880"/>
                  </a:lnTo>
                  <a:lnTo>
                    <a:pt x="19617" y="901588"/>
                  </a:lnTo>
                  <a:lnTo>
                    <a:pt x="27573" y="946042"/>
                  </a:lnTo>
                  <a:lnTo>
                    <a:pt x="36852" y="990209"/>
                  </a:lnTo>
                  <a:lnTo>
                    <a:pt x="47443" y="1034060"/>
                  </a:lnTo>
                  <a:lnTo>
                    <a:pt x="59338" y="1077563"/>
                  </a:lnTo>
                  <a:lnTo>
                    <a:pt x="72527" y="1120687"/>
                  </a:lnTo>
                  <a:lnTo>
                    <a:pt x="87001" y="1163402"/>
                  </a:lnTo>
                  <a:lnTo>
                    <a:pt x="102749" y="1205676"/>
                  </a:lnTo>
                  <a:lnTo>
                    <a:pt x="119763" y="1247480"/>
                  </a:lnTo>
                  <a:lnTo>
                    <a:pt x="138034" y="1288781"/>
                  </a:lnTo>
                  <a:lnTo>
                    <a:pt x="157551" y="1329549"/>
                  </a:lnTo>
                  <a:lnTo>
                    <a:pt x="178305" y="1369754"/>
                  </a:lnTo>
                  <a:lnTo>
                    <a:pt x="200288" y="1409364"/>
                  </a:lnTo>
                  <a:lnTo>
                    <a:pt x="223489" y="1448348"/>
                  </a:lnTo>
                  <a:lnTo>
                    <a:pt x="247899" y="1486676"/>
                  </a:lnTo>
                  <a:lnTo>
                    <a:pt x="273508" y="1524316"/>
                  </a:lnTo>
                  <a:lnTo>
                    <a:pt x="300308" y="1561239"/>
                  </a:lnTo>
                  <a:lnTo>
                    <a:pt x="328288" y="1597412"/>
                  </a:lnTo>
                  <a:lnTo>
                    <a:pt x="357440" y="1632806"/>
                  </a:lnTo>
                  <a:lnTo>
                    <a:pt x="387753" y="1667389"/>
                  </a:lnTo>
                  <a:lnTo>
                    <a:pt x="419219" y="1701130"/>
                  </a:lnTo>
                  <a:lnTo>
                    <a:pt x="451827" y="1733999"/>
                  </a:lnTo>
                  <a:lnTo>
                    <a:pt x="485570" y="1765964"/>
                  </a:lnTo>
                  <a:lnTo>
                    <a:pt x="520436" y="1796995"/>
                  </a:lnTo>
                  <a:lnTo>
                    <a:pt x="556417" y="1827061"/>
                  </a:lnTo>
                  <a:lnTo>
                    <a:pt x="593503" y="1856131"/>
                  </a:lnTo>
                  <a:lnTo>
                    <a:pt x="631685" y="1884175"/>
                  </a:lnTo>
                  <a:lnTo>
                    <a:pt x="670953" y="1911160"/>
                  </a:lnTo>
                  <a:lnTo>
                    <a:pt x="711298" y="1937057"/>
                  </a:lnTo>
                  <a:lnTo>
                    <a:pt x="752710" y="1961835"/>
                  </a:lnTo>
                  <a:lnTo>
                    <a:pt x="1504980" y="659320"/>
                  </a:lnTo>
                  <a:close/>
                </a:path>
              </a:pathLst>
            </a:custGeom>
            <a:ln w="31412">
              <a:solidFill>
                <a:srgbClr val="FFFFFF"/>
              </a:solidFill>
            </a:ln>
          </p:spPr>
          <p:txBody>
            <a:bodyPr wrap="square" lIns="0" tIns="0" rIns="0" bIns="0" rtlCol="0"/>
            <a:lstStyle/>
            <a:p>
              <a:endParaRPr dirty="0">
                <a:latin typeface="Arial" panose="020B0604020202020204" pitchFamily="34" charset="0"/>
              </a:endParaRPr>
            </a:p>
          </p:txBody>
        </p:sp>
        <p:sp>
          <p:nvSpPr>
            <p:cNvPr id="12" name="object 75">
              <a:extLst>
                <a:ext uri="{FF2B5EF4-FFF2-40B4-BE49-F238E27FC236}">
                  <a16:creationId xmlns:a16="http://schemas.microsoft.com/office/drawing/2014/main" id="{EAB79859-2826-4FFA-C8A5-08ED58601CC6}"/>
                </a:ext>
              </a:extLst>
            </p:cNvPr>
            <p:cNvSpPr/>
            <p:nvPr/>
          </p:nvSpPr>
          <p:spPr>
            <a:xfrm>
              <a:off x="3769578" y="4999614"/>
              <a:ext cx="2853690" cy="1504315"/>
            </a:xfrm>
            <a:custGeom>
              <a:avLst/>
              <a:gdLst/>
              <a:ahLst/>
              <a:cxnLst/>
              <a:rect l="l" t="t" r="r" b="b"/>
              <a:pathLst>
                <a:path w="2853690" h="1504315">
                  <a:moveTo>
                    <a:pt x="1350576" y="0"/>
                  </a:moveTo>
                  <a:lnTo>
                    <a:pt x="1300022" y="761"/>
                  </a:lnTo>
                  <a:lnTo>
                    <a:pt x="1249949" y="3035"/>
                  </a:lnTo>
                  <a:lnTo>
                    <a:pt x="1200378" y="6811"/>
                  </a:lnTo>
                  <a:lnTo>
                    <a:pt x="1151329" y="12075"/>
                  </a:lnTo>
                  <a:lnTo>
                    <a:pt x="1102823" y="18815"/>
                  </a:lnTo>
                  <a:lnTo>
                    <a:pt x="1054880" y="27018"/>
                  </a:lnTo>
                  <a:lnTo>
                    <a:pt x="1007519" y="36671"/>
                  </a:lnTo>
                  <a:lnTo>
                    <a:pt x="960761" y="47763"/>
                  </a:lnTo>
                  <a:lnTo>
                    <a:pt x="914627" y="60279"/>
                  </a:lnTo>
                  <a:lnTo>
                    <a:pt x="869136" y="74209"/>
                  </a:lnTo>
                  <a:lnTo>
                    <a:pt x="824308" y="89538"/>
                  </a:lnTo>
                  <a:lnTo>
                    <a:pt x="780164" y="106255"/>
                  </a:lnTo>
                  <a:lnTo>
                    <a:pt x="736724" y="124346"/>
                  </a:lnTo>
                  <a:lnTo>
                    <a:pt x="694009" y="143800"/>
                  </a:lnTo>
                  <a:lnTo>
                    <a:pt x="652037" y="164603"/>
                  </a:lnTo>
                  <a:lnTo>
                    <a:pt x="610830" y="186743"/>
                  </a:lnTo>
                  <a:lnTo>
                    <a:pt x="570408" y="210208"/>
                  </a:lnTo>
                  <a:lnTo>
                    <a:pt x="530790" y="234984"/>
                  </a:lnTo>
                  <a:lnTo>
                    <a:pt x="491998" y="261059"/>
                  </a:lnTo>
                  <a:lnTo>
                    <a:pt x="454051" y="288420"/>
                  </a:lnTo>
                  <a:lnTo>
                    <a:pt x="416969" y="317055"/>
                  </a:lnTo>
                  <a:lnTo>
                    <a:pt x="380773" y="346952"/>
                  </a:lnTo>
                  <a:lnTo>
                    <a:pt x="345482" y="378096"/>
                  </a:lnTo>
                  <a:lnTo>
                    <a:pt x="311118" y="410477"/>
                  </a:lnTo>
                  <a:lnTo>
                    <a:pt x="277700" y="444081"/>
                  </a:lnTo>
                  <a:lnTo>
                    <a:pt x="245248" y="478896"/>
                  </a:lnTo>
                  <a:lnTo>
                    <a:pt x="213783" y="514908"/>
                  </a:lnTo>
                  <a:lnTo>
                    <a:pt x="183324" y="552106"/>
                  </a:lnTo>
                  <a:lnTo>
                    <a:pt x="153893" y="590477"/>
                  </a:lnTo>
                  <a:lnTo>
                    <a:pt x="125508" y="630008"/>
                  </a:lnTo>
                  <a:lnTo>
                    <a:pt x="98191" y="670687"/>
                  </a:lnTo>
                  <a:lnTo>
                    <a:pt x="71962" y="712500"/>
                  </a:lnTo>
                  <a:lnTo>
                    <a:pt x="46840" y="755435"/>
                  </a:lnTo>
                  <a:lnTo>
                    <a:pt x="22846" y="799481"/>
                  </a:lnTo>
                  <a:lnTo>
                    <a:pt x="0" y="844623"/>
                  </a:lnTo>
                  <a:lnTo>
                    <a:pt x="1350576" y="1503891"/>
                  </a:lnTo>
                  <a:lnTo>
                    <a:pt x="2853222" y="1503891"/>
                  </a:lnTo>
                  <a:lnTo>
                    <a:pt x="2852449" y="1455219"/>
                  </a:lnTo>
                  <a:lnTo>
                    <a:pt x="2850149" y="1406933"/>
                  </a:lnTo>
                  <a:lnTo>
                    <a:pt x="2846343" y="1359057"/>
                  </a:lnTo>
                  <a:lnTo>
                    <a:pt x="2841055" y="1311613"/>
                  </a:lnTo>
                  <a:lnTo>
                    <a:pt x="2834308" y="1264626"/>
                  </a:lnTo>
                  <a:lnTo>
                    <a:pt x="2826127" y="1218118"/>
                  </a:lnTo>
                  <a:lnTo>
                    <a:pt x="2816533" y="1172113"/>
                  </a:lnTo>
                  <a:lnTo>
                    <a:pt x="2805550" y="1126634"/>
                  </a:lnTo>
                  <a:lnTo>
                    <a:pt x="2793203" y="1081704"/>
                  </a:lnTo>
                  <a:lnTo>
                    <a:pt x="2779513" y="1037347"/>
                  </a:lnTo>
                  <a:lnTo>
                    <a:pt x="2764504" y="993587"/>
                  </a:lnTo>
                  <a:lnTo>
                    <a:pt x="2748201" y="950446"/>
                  </a:lnTo>
                  <a:lnTo>
                    <a:pt x="2730625" y="907947"/>
                  </a:lnTo>
                  <a:lnTo>
                    <a:pt x="2711800" y="866115"/>
                  </a:lnTo>
                  <a:lnTo>
                    <a:pt x="2691750" y="824973"/>
                  </a:lnTo>
                  <a:lnTo>
                    <a:pt x="2670498" y="784544"/>
                  </a:lnTo>
                  <a:lnTo>
                    <a:pt x="2648067" y="744850"/>
                  </a:lnTo>
                  <a:lnTo>
                    <a:pt x="2624481" y="705916"/>
                  </a:lnTo>
                  <a:lnTo>
                    <a:pt x="2599762" y="667766"/>
                  </a:lnTo>
                  <a:lnTo>
                    <a:pt x="2573935" y="630421"/>
                  </a:lnTo>
                  <a:lnTo>
                    <a:pt x="2547022" y="593906"/>
                  </a:lnTo>
                  <a:lnTo>
                    <a:pt x="2519048" y="558244"/>
                  </a:lnTo>
                  <a:lnTo>
                    <a:pt x="2490034" y="523458"/>
                  </a:lnTo>
                  <a:lnTo>
                    <a:pt x="2460005" y="489572"/>
                  </a:lnTo>
                  <a:lnTo>
                    <a:pt x="2428983" y="456609"/>
                  </a:lnTo>
                  <a:lnTo>
                    <a:pt x="2396993" y="424592"/>
                  </a:lnTo>
                  <a:lnTo>
                    <a:pt x="2364057" y="393545"/>
                  </a:lnTo>
                  <a:lnTo>
                    <a:pt x="2330200" y="363491"/>
                  </a:lnTo>
                  <a:lnTo>
                    <a:pt x="2295443" y="334453"/>
                  </a:lnTo>
                  <a:lnTo>
                    <a:pt x="2259810" y="306455"/>
                  </a:lnTo>
                  <a:lnTo>
                    <a:pt x="2223326" y="279520"/>
                  </a:lnTo>
                  <a:lnTo>
                    <a:pt x="2186012" y="253671"/>
                  </a:lnTo>
                  <a:lnTo>
                    <a:pt x="2147893" y="228932"/>
                  </a:lnTo>
                  <a:lnTo>
                    <a:pt x="2108991" y="205326"/>
                  </a:lnTo>
                  <a:lnTo>
                    <a:pt x="2069331" y="182876"/>
                  </a:lnTo>
                  <a:lnTo>
                    <a:pt x="2028935" y="161606"/>
                  </a:lnTo>
                  <a:lnTo>
                    <a:pt x="1987826" y="141540"/>
                  </a:lnTo>
                  <a:lnTo>
                    <a:pt x="1946029" y="122699"/>
                  </a:lnTo>
                  <a:lnTo>
                    <a:pt x="1903566" y="105109"/>
                  </a:lnTo>
                  <a:lnTo>
                    <a:pt x="1860461" y="88791"/>
                  </a:lnTo>
                  <a:lnTo>
                    <a:pt x="1816736" y="73770"/>
                  </a:lnTo>
                  <a:lnTo>
                    <a:pt x="1772416" y="60069"/>
                  </a:lnTo>
                  <a:lnTo>
                    <a:pt x="1727523" y="47711"/>
                  </a:lnTo>
                  <a:lnTo>
                    <a:pt x="1682082" y="36719"/>
                  </a:lnTo>
                  <a:lnTo>
                    <a:pt x="1636115" y="27117"/>
                  </a:lnTo>
                  <a:lnTo>
                    <a:pt x="1589645" y="18928"/>
                  </a:lnTo>
                  <a:lnTo>
                    <a:pt x="1542696" y="12176"/>
                  </a:lnTo>
                  <a:lnTo>
                    <a:pt x="1495291" y="6884"/>
                  </a:lnTo>
                  <a:lnTo>
                    <a:pt x="1447454" y="3075"/>
                  </a:lnTo>
                  <a:lnTo>
                    <a:pt x="1399208" y="772"/>
                  </a:lnTo>
                  <a:lnTo>
                    <a:pt x="1350576" y="0"/>
                  </a:lnTo>
                  <a:close/>
                </a:path>
              </a:pathLst>
            </a:custGeom>
            <a:solidFill>
              <a:srgbClr val="87ED89"/>
            </a:solidFill>
          </p:spPr>
          <p:txBody>
            <a:bodyPr wrap="square" lIns="0" tIns="0" rIns="0" bIns="0" rtlCol="0"/>
            <a:lstStyle/>
            <a:p>
              <a:endParaRPr dirty="0">
                <a:latin typeface="Arial" panose="020B0604020202020204" pitchFamily="34" charset="0"/>
              </a:endParaRPr>
            </a:p>
          </p:txBody>
        </p:sp>
        <p:sp>
          <p:nvSpPr>
            <p:cNvPr id="13" name="object 76">
              <a:extLst>
                <a:ext uri="{FF2B5EF4-FFF2-40B4-BE49-F238E27FC236}">
                  <a16:creationId xmlns:a16="http://schemas.microsoft.com/office/drawing/2014/main" id="{8CA3A7B3-DAC9-FBCD-FC33-CE20A1F0C4FA}"/>
                </a:ext>
              </a:extLst>
            </p:cNvPr>
            <p:cNvSpPr/>
            <p:nvPr/>
          </p:nvSpPr>
          <p:spPr>
            <a:xfrm>
              <a:off x="3769578" y="4999614"/>
              <a:ext cx="2853690" cy="1504315"/>
            </a:xfrm>
            <a:custGeom>
              <a:avLst/>
              <a:gdLst/>
              <a:ahLst/>
              <a:cxnLst/>
              <a:rect l="l" t="t" r="r" b="b"/>
              <a:pathLst>
                <a:path w="2853690" h="1504315">
                  <a:moveTo>
                    <a:pt x="1350576" y="1503891"/>
                  </a:moveTo>
                  <a:lnTo>
                    <a:pt x="2853222" y="1503891"/>
                  </a:lnTo>
                  <a:lnTo>
                    <a:pt x="2852449" y="1455219"/>
                  </a:lnTo>
                  <a:lnTo>
                    <a:pt x="2850149" y="1406933"/>
                  </a:lnTo>
                  <a:lnTo>
                    <a:pt x="2846343" y="1359057"/>
                  </a:lnTo>
                  <a:lnTo>
                    <a:pt x="2841055" y="1311613"/>
                  </a:lnTo>
                  <a:lnTo>
                    <a:pt x="2834308" y="1264626"/>
                  </a:lnTo>
                  <a:lnTo>
                    <a:pt x="2826127" y="1218118"/>
                  </a:lnTo>
                  <a:lnTo>
                    <a:pt x="2816533" y="1172113"/>
                  </a:lnTo>
                  <a:lnTo>
                    <a:pt x="2805550" y="1126634"/>
                  </a:lnTo>
                  <a:lnTo>
                    <a:pt x="2793203" y="1081704"/>
                  </a:lnTo>
                  <a:lnTo>
                    <a:pt x="2779513" y="1037347"/>
                  </a:lnTo>
                  <a:lnTo>
                    <a:pt x="2764504" y="993587"/>
                  </a:lnTo>
                  <a:lnTo>
                    <a:pt x="2748201" y="950446"/>
                  </a:lnTo>
                  <a:lnTo>
                    <a:pt x="2730625" y="907947"/>
                  </a:lnTo>
                  <a:lnTo>
                    <a:pt x="2711800" y="866115"/>
                  </a:lnTo>
                  <a:lnTo>
                    <a:pt x="2691750" y="824973"/>
                  </a:lnTo>
                  <a:lnTo>
                    <a:pt x="2670498" y="784544"/>
                  </a:lnTo>
                  <a:lnTo>
                    <a:pt x="2648067" y="744850"/>
                  </a:lnTo>
                  <a:lnTo>
                    <a:pt x="2624481" y="705916"/>
                  </a:lnTo>
                  <a:lnTo>
                    <a:pt x="2599762" y="667766"/>
                  </a:lnTo>
                  <a:lnTo>
                    <a:pt x="2573935" y="630421"/>
                  </a:lnTo>
                  <a:lnTo>
                    <a:pt x="2547022" y="593906"/>
                  </a:lnTo>
                  <a:lnTo>
                    <a:pt x="2519048" y="558244"/>
                  </a:lnTo>
                  <a:lnTo>
                    <a:pt x="2490034" y="523458"/>
                  </a:lnTo>
                  <a:lnTo>
                    <a:pt x="2460005" y="489572"/>
                  </a:lnTo>
                  <a:lnTo>
                    <a:pt x="2428983" y="456609"/>
                  </a:lnTo>
                  <a:lnTo>
                    <a:pt x="2396993" y="424592"/>
                  </a:lnTo>
                  <a:lnTo>
                    <a:pt x="2364057" y="393545"/>
                  </a:lnTo>
                  <a:lnTo>
                    <a:pt x="2330200" y="363491"/>
                  </a:lnTo>
                  <a:lnTo>
                    <a:pt x="2295443" y="334453"/>
                  </a:lnTo>
                  <a:lnTo>
                    <a:pt x="2259810" y="306455"/>
                  </a:lnTo>
                  <a:lnTo>
                    <a:pt x="2223326" y="279520"/>
                  </a:lnTo>
                  <a:lnTo>
                    <a:pt x="2186012" y="253671"/>
                  </a:lnTo>
                  <a:lnTo>
                    <a:pt x="2147893" y="228932"/>
                  </a:lnTo>
                  <a:lnTo>
                    <a:pt x="2108991" y="205326"/>
                  </a:lnTo>
                  <a:lnTo>
                    <a:pt x="2069331" y="182876"/>
                  </a:lnTo>
                  <a:lnTo>
                    <a:pt x="2028935" y="161606"/>
                  </a:lnTo>
                  <a:lnTo>
                    <a:pt x="1987826" y="141540"/>
                  </a:lnTo>
                  <a:lnTo>
                    <a:pt x="1946029" y="122699"/>
                  </a:lnTo>
                  <a:lnTo>
                    <a:pt x="1903566" y="105109"/>
                  </a:lnTo>
                  <a:lnTo>
                    <a:pt x="1860461" y="88791"/>
                  </a:lnTo>
                  <a:lnTo>
                    <a:pt x="1816736" y="73770"/>
                  </a:lnTo>
                  <a:lnTo>
                    <a:pt x="1772416" y="60069"/>
                  </a:lnTo>
                  <a:lnTo>
                    <a:pt x="1727523" y="47711"/>
                  </a:lnTo>
                  <a:lnTo>
                    <a:pt x="1682082" y="36719"/>
                  </a:lnTo>
                  <a:lnTo>
                    <a:pt x="1636115" y="27117"/>
                  </a:lnTo>
                  <a:lnTo>
                    <a:pt x="1589645" y="18928"/>
                  </a:lnTo>
                  <a:lnTo>
                    <a:pt x="1542696" y="12176"/>
                  </a:lnTo>
                  <a:lnTo>
                    <a:pt x="1495291" y="6884"/>
                  </a:lnTo>
                  <a:lnTo>
                    <a:pt x="1447454" y="3075"/>
                  </a:lnTo>
                  <a:lnTo>
                    <a:pt x="1399208" y="772"/>
                  </a:lnTo>
                  <a:lnTo>
                    <a:pt x="1350576" y="0"/>
                  </a:lnTo>
                  <a:lnTo>
                    <a:pt x="1300022" y="761"/>
                  </a:lnTo>
                  <a:lnTo>
                    <a:pt x="1249949" y="3035"/>
                  </a:lnTo>
                  <a:lnTo>
                    <a:pt x="1200378" y="6811"/>
                  </a:lnTo>
                  <a:lnTo>
                    <a:pt x="1151329" y="12075"/>
                  </a:lnTo>
                  <a:lnTo>
                    <a:pt x="1102823" y="18815"/>
                  </a:lnTo>
                  <a:lnTo>
                    <a:pt x="1054880" y="27018"/>
                  </a:lnTo>
                  <a:lnTo>
                    <a:pt x="1007519" y="36671"/>
                  </a:lnTo>
                  <a:lnTo>
                    <a:pt x="960761" y="47763"/>
                  </a:lnTo>
                  <a:lnTo>
                    <a:pt x="914627" y="60279"/>
                  </a:lnTo>
                  <a:lnTo>
                    <a:pt x="869136" y="74209"/>
                  </a:lnTo>
                  <a:lnTo>
                    <a:pt x="824308" y="89538"/>
                  </a:lnTo>
                  <a:lnTo>
                    <a:pt x="780164" y="106255"/>
                  </a:lnTo>
                  <a:lnTo>
                    <a:pt x="736724" y="124346"/>
                  </a:lnTo>
                  <a:lnTo>
                    <a:pt x="694009" y="143800"/>
                  </a:lnTo>
                  <a:lnTo>
                    <a:pt x="652037" y="164603"/>
                  </a:lnTo>
                  <a:lnTo>
                    <a:pt x="610830" y="186743"/>
                  </a:lnTo>
                  <a:lnTo>
                    <a:pt x="570408" y="210208"/>
                  </a:lnTo>
                  <a:lnTo>
                    <a:pt x="530790" y="234984"/>
                  </a:lnTo>
                  <a:lnTo>
                    <a:pt x="491998" y="261059"/>
                  </a:lnTo>
                  <a:lnTo>
                    <a:pt x="454051" y="288420"/>
                  </a:lnTo>
                  <a:lnTo>
                    <a:pt x="416969" y="317055"/>
                  </a:lnTo>
                  <a:lnTo>
                    <a:pt x="380773" y="346952"/>
                  </a:lnTo>
                  <a:lnTo>
                    <a:pt x="345482" y="378096"/>
                  </a:lnTo>
                  <a:lnTo>
                    <a:pt x="311118" y="410477"/>
                  </a:lnTo>
                  <a:lnTo>
                    <a:pt x="277700" y="444081"/>
                  </a:lnTo>
                  <a:lnTo>
                    <a:pt x="245248" y="478896"/>
                  </a:lnTo>
                  <a:lnTo>
                    <a:pt x="213783" y="514908"/>
                  </a:lnTo>
                  <a:lnTo>
                    <a:pt x="183324" y="552106"/>
                  </a:lnTo>
                  <a:lnTo>
                    <a:pt x="153893" y="590477"/>
                  </a:lnTo>
                  <a:lnTo>
                    <a:pt x="125508" y="630008"/>
                  </a:lnTo>
                  <a:lnTo>
                    <a:pt x="98191" y="670687"/>
                  </a:lnTo>
                  <a:lnTo>
                    <a:pt x="71962" y="712500"/>
                  </a:lnTo>
                  <a:lnTo>
                    <a:pt x="46840" y="755435"/>
                  </a:lnTo>
                  <a:lnTo>
                    <a:pt x="22846" y="799481"/>
                  </a:lnTo>
                  <a:lnTo>
                    <a:pt x="0" y="844623"/>
                  </a:lnTo>
                  <a:lnTo>
                    <a:pt x="1350576" y="1503891"/>
                  </a:lnTo>
                  <a:close/>
                </a:path>
              </a:pathLst>
            </a:custGeom>
            <a:ln w="31412">
              <a:solidFill>
                <a:srgbClr val="FFFFFF"/>
              </a:solidFill>
            </a:ln>
          </p:spPr>
          <p:txBody>
            <a:bodyPr wrap="square" lIns="0" tIns="0" rIns="0" bIns="0" rtlCol="0"/>
            <a:lstStyle/>
            <a:p>
              <a:endParaRPr dirty="0">
                <a:latin typeface="Arial" panose="020B0604020202020204" pitchFamily="34" charset="0"/>
              </a:endParaRPr>
            </a:p>
          </p:txBody>
        </p:sp>
        <p:sp>
          <p:nvSpPr>
            <p:cNvPr id="14" name="object 77">
              <a:extLst>
                <a:ext uri="{FF2B5EF4-FFF2-40B4-BE49-F238E27FC236}">
                  <a16:creationId xmlns:a16="http://schemas.microsoft.com/office/drawing/2014/main" id="{CEA144E7-2422-4732-8ACC-417FDB77FBE3}"/>
                </a:ext>
              </a:extLst>
            </p:cNvPr>
            <p:cNvSpPr/>
            <p:nvPr/>
          </p:nvSpPr>
          <p:spPr>
            <a:xfrm>
              <a:off x="6200114" y="6961421"/>
              <a:ext cx="962025" cy="711200"/>
            </a:xfrm>
            <a:custGeom>
              <a:avLst/>
              <a:gdLst/>
              <a:ahLst/>
              <a:cxnLst/>
              <a:rect l="l" t="t" r="r" b="b"/>
              <a:pathLst>
                <a:path w="962025" h="711200">
                  <a:moveTo>
                    <a:pt x="961970" y="711130"/>
                  </a:moveTo>
                  <a:lnTo>
                    <a:pt x="0" y="0"/>
                  </a:lnTo>
                </a:path>
              </a:pathLst>
            </a:custGeom>
            <a:ln w="20941">
              <a:solidFill>
                <a:srgbClr val="EBEBED"/>
              </a:solidFill>
            </a:ln>
          </p:spPr>
          <p:txBody>
            <a:bodyPr wrap="square" lIns="0" tIns="0" rIns="0" bIns="0" rtlCol="0"/>
            <a:lstStyle/>
            <a:p>
              <a:endParaRPr dirty="0">
                <a:latin typeface="Arial" panose="020B0604020202020204" pitchFamily="34" charset="0"/>
              </a:endParaRPr>
            </a:p>
          </p:txBody>
        </p:sp>
        <p:sp>
          <p:nvSpPr>
            <p:cNvPr id="15" name="object 78">
              <a:extLst>
                <a:ext uri="{FF2B5EF4-FFF2-40B4-BE49-F238E27FC236}">
                  <a16:creationId xmlns:a16="http://schemas.microsoft.com/office/drawing/2014/main" id="{76C22CC6-2A85-D67F-F84F-9BDBE8046563}"/>
                </a:ext>
              </a:extLst>
            </p:cNvPr>
            <p:cNvSpPr/>
            <p:nvPr/>
          </p:nvSpPr>
          <p:spPr>
            <a:xfrm>
              <a:off x="6170825" y="6932131"/>
              <a:ext cx="59055" cy="59055"/>
            </a:xfrm>
            <a:custGeom>
              <a:avLst/>
              <a:gdLst/>
              <a:ahLst/>
              <a:cxnLst/>
              <a:rect l="l" t="t" r="r" b="b"/>
              <a:pathLst>
                <a:path w="59054" h="59054">
                  <a:moveTo>
                    <a:pt x="24889" y="0"/>
                  </a:moveTo>
                  <a:lnTo>
                    <a:pt x="0" y="33684"/>
                  </a:lnTo>
                  <a:lnTo>
                    <a:pt x="33674" y="58584"/>
                  </a:lnTo>
                  <a:lnTo>
                    <a:pt x="58574" y="24899"/>
                  </a:lnTo>
                  <a:lnTo>
                    <a:pt x="24889" y="0"/>
                  </a:lnTo>
                  <a:close/>
                </a:path>
              </a:pathLst>
            </a:custGeom>
            <a:solidFill>
              <a:srgbClr val="EBEBED"/>
            </a:solidFill>
          </p:spPr>
          <p:txBody>
            <a:bodyPr wrap="square" lIns="0" tIns="0" rIns="0" bIns="0" rtlCol="0"/>
            <a:lstStyle/>
            <a:p>
              <a:endParaRPr dirty="0">
                <a:latin typeface="Arial" panose="020B0604020202020204" pitchFamily="34" charset="0"/>
              </a:endParaRPr>
            </a:p>
          </p:txBody>
        </p:sp>
        <p:sp>
          <p:nvSpPr>
            <p:cNvPr id="16" name="object 79">
              <a:extLst>
                <a:ext uri="{FF2B5EF4-FFF2-40B4-BE49-F238E27FC236}">
                  <a16:creationId xmlns:a16="http://schemas.microsoft.com/office/drawing/2014/main" id="{4C3C6E3E-C52E-A751-9EA5-3F183F5F69F0}"/>
                </a:ext>
              </a:extLst>
            </p:cNvPr>
            <p:cNvSpPr/>
            <p:nvPr/>
          </p:nvSpPr>
          <p:spPr>
            <a:xfrm>
              <a:off x="3078440" y="6961331"/>
              <a:ext cx="962025" cy="702945"/>
            </a:xfrm>
            <a:custGeom>
              <a:avLst/>
              <a:gdLst/>
              <a:ahLst/>
              <a:cxnLst/>
              <a:rect l="l" t="t" r="r" b="b"/>
              <a:pathLst>
                <a:path w="962025" h="702945">
                  <a:moveTo>
                    <a:pt x="0" y="702763"/>
                  </a:moveTo>
                  <a:lnTo>
                    <a:pt x="961907" y="0"/>
                  </a:lnTo>
                </a:path>
              </a:pathLst>
            </a:custGeom>
            <a:ln w="20941">
              <a:solidFill>
                <a:srgbClr val="EBEBED"/>
              </a:solidFill>
            </a:ln>
          </p:spPr>
          <p:txBody>
            <a:bodyPr wrap="square" lIns="0" tIns="0" rIns="0" bIns="0" rtlCol="0"/>
            <a:lstStyle/>
            <a:p>
              <a:endParaRPr dirty="0">
                <a:latin typeface="Arial" panose="020B0604020202020204" pitchFamily="34" charset="0"/>
              </a:endParaRPr>
            </a:p>
          </p:txBody>
        </p:sp>
        <p:sp>
          <p:nvSpPr>
            <p:cNvPr id="17" name="object 80">
              <a:extLst>
                <a:ext uri="{FF2B5EF4-FFF2-40B4-BE49-F238E27FC236}">
                  <a16:creationId xmlns:a16="http://schemas.microsoft.com/office/drawing/2014/main" id="{5E89C2A9-AC2D-0E13-4F93-C10296FC6B0C}"/>
                </a:ext>
              </a:extLst>
            </p:cNvPr>
            <p:cNvSpPr/>
            <p:nvPr/>
          </p:nvSpPr>
          <p:spPr>
            <a:xfrm>
              <a:off x="4011082" y="6932062"/>
              <a:ext cx="59055" cy="59055"/>
            </a:xfrm>
            <a:custGeom>
              <a:avLst/>
              <a:gdLst/>
              <a:ahLst/>
              <a:cxnLst/>
              <a:rect l="l" t="t" r="r" b="b"/>
              <a:pathLst>
                <a:path w="59054" h="59054">
                  <a:moveTo>
                    <a:pt x="33820" y="0"/>
                  </a:moveTo>
                  <a:lnTo>
                    <a:pt x="0" y="24711"/>
                  </a:lnTo>
                  <a:lnTo>
                    <a:pt x="24711" y="58532"/>
                  </a:lnTo>
                  <a:lnTo>
                    <a:pt x="58532" y="33820"/>
                  </a:lnTo>
                  <a:lnTo>
                    <a:pt x="33820" y="0"/>
                  </a:lnTo>
                  <a:close/>
                </a:path>
              </a:pathLst>
            </a:custGeom>
            <a:solidFill>
              <a:srgbClr val="EBEBED"/>
            </a:solidFill>
          </p:spPr>
          <p:txBody>
            <a:bodyPr wrap="square" lIns="0" tIns="0" rIns="0" bIns="0" rtlCol="0"/>
            <a:lstStyle/>
            <a:p>
              <a:endParaRPr dirty="0">
                <a:latin typeface="Arial" panose="020B0604020202020204" pitchFamily="34" charset="0"/>
              </a:endParaRPr>
            </a:p>
          </p:txBody>
        </p:sp>
        <p:sp>
          <p:nvSpPr>
            <p:cNvPr id="18" name="object 81">
              <a:extLst>
                <a:ext uri="{FF2B5EF4-FFF2-40B4-BE49-F238E27FC236}">
                  <a16:creationId xmlns:a16="http://schemas.microsoft.com/office/drawing/2014/main" id="{4E5678E1-F3BB-0EC7-59DF-541BFC2F955C}"/>
                </a:ext>
              </a:extLst>
            </p:cNvPr>
            <p:cNvSpPr/>
            <p:nvPr/>
          </p:nvSpPr>
          <p:spPr>
            <a:xfrm>
              <a:off x="5120263" y="4867911"/>
              <a:ext cx="0" cy="572135"/>
            </a:xfrm>
            <a:custGeom>
              <a:avLst/>
              <a:gdLst/>
              <a:ahLst/>
              <a:cxnLst/>
              <a:rect l="l" t="t" r="r" b="b"/>
              <a:pathLst>
                <a:path h="572135">
                  <a:moveTo>
                    <a:pt x="0" y="571668"/>
                  </a:moveTo>
                  <a:lnTo>
                    <a:pt x="0" y="0"/>
                  </a:lnTo>
                </a:path>
              </a:pathLst>
            </a:custGeom>
            <a:ln w="20941">
              <a:solidFill>
                <a:srgbClr val="EBEBED"/>
              </a:solidFill>
            </a:ln>
          </p:spPr>
          <p:txBody>
            <a:bodyPr wrap="square" lIns="0" tIns="0" rIns="0" bIns="0" rtlCol="0"/>
            <a:lstStyle/>
            <a:p>
              <a:endParaRPr dirty="0">
                <a:latin typeface="Arial" panose="020B0604020202020204" pitchFamily="34" charset="0"/>
              </a:endParaRPr>
            </a:p>
          </p:txBody>
        </p:sp>
        <p:sp>
          <p:nvSpPr>
            <p:cNvPr id="19" name="object 82">
              <a:extLst>
                <a:ext uri="{FF2B5EF4-FFF2-40B4-BE49-F238E27FC236}">
                  <a16:creationId xmlns:a16="http://schemas.microsoft.com/office/drawing/2014/main" id="{BE58C63B-7561-AE9C-5926-9F859B322C7B}"/>
                </a:ext>
              </a:extLst>
            </p:cNvPr>
            <p:cNvSpPr/>
            <p:nvPr/>
          </p:nvSpPr>
          <p:spPr>
            <a:xfrm>
              <a:off x="5099321" y="5418641"/>
              <a:ext cx="41910" cy="41910"/>
            </a:xfrm>
            <a:custGeom>
              <a:avLst/>
              <a:gdLst/>
              <a:ahLst/>
              <a:cxnLst/>
              <a:rect l="l" t="t" r="r" b="b"/>
              <a:pathLst>
                <a:path w="41910" h="41910">
                  <a:moveTo>
                    <a:pt x="41883" y="0"/>
                  </a:moveTo>
                  <a:lnTo>
                    <a:pt x="0" y="0"/>
                  </a:lnTo>
                  <a:lnTo>
                    <a:pt x="0" y="41883"/>
                  </a:lnTo>
                  <a:lnTo>
                    <a:pt x="41883" y="41883"/>
                  </a:lnTo>
                  <a:lnTo>
                    <a:pt x="41883" y="0"/>
                  </a:lnTo>
                  <a:close/>
                </a:path>
              </a:pathLst>
            </a:custGeom>
            <a:solidFill>
              <a:srgbClr val="EBEBED"/>
            </a:solidFill>
          </p:spPr>
          <p:txBody>
            <a:bodyPr wrap="square" lIns="0" tIns="0" rIns="0" bIns="0" rtlCol="0"/>
            <a:lstStyle/>
            <a:p>
              <a:endParaRPr dirty="0">
                <a:latin typeface="Arial" panose="020B0604020202020204" pitchFamily="34" charset="0"/>
              </a:endParaRPr>
            </a:p>
          </p:txBody>
        </p:sp>
        <p:sp>
          <p:nvSpPr>
            <p:cNvPr id="20" name="object 83">
              <a:extLst>
                <a:ext uri="{FF2B5EF4-FFF2-40B4-BE49-F238E27FC236}">
                  <a16:creationId xmlns:a16="http://schemas.microsoft.com/office/drawing/2014/main" id="{4035EAC1-795D-6A75-EA98-82704D7DE90D}"/>
                </a:ext>
              </a:extLst>
            </p:cNvPr>
            <p:cNvSpPr/>
            <p:nvPr/>
          </p:nvSpPr>
          <p:spPr>
            <a:xfrm>
              <a:off x="4535191" y="5916949"/>
              <a:ext cx="1170305" cy="1170305"/>
            </a:xfrm>
            <a:custGeom>
              <a:avLst/>
              <a:gdLst/>
              <a:ahLst/>
              <a:cxnLst/>
              <a:rect l="l" t="t" r="r" b="b"/>
              <a:pathLst>
                <a:path w="1170304" h="1170304">
                  <a:moveTo>
                    <a:pt x="585071" y="0"/>
                  </a:moveTo>
                  <a:lnTo>
                    <a:pt x="537086" y="1939"/>
                  </a:lnTo>
                  <a:lnTo>
                    <a:pt x="490170" y="7657"/>
                  </a:lnTo>
                  <a:lnTo>
                    <a:pt x="444473" y="17003"/>
                  </a:lnTo>
                  <a:lnTo>
                    <a:pt x="400145" y="29826"/>
                  </a:lnTo>
                  <a:lnTo>
                    <a:pt x="357337" y="45976"/>
                  </a:lnTo>
                  <a:lnTo>
                    <a:pt x="316199" y="65303"/>
                  </a:lnTo>
                  <a:lnTo>
                    <a:pt x="276882" y="87655"/>
                  </a:lnTo>
                  <a:lnTo>
                    <a:pt x="239537" y="112882"/>
                  </a:lnTo>
                  <a:lnTo>
                    <a:pt x="204315" y="140834"/>
                  </a:lnTo>
                  <a:lnTo>
                    <a:pt x="171365" y="171359"/>
                  </a:lnTo>
                  <a:lnTo>
                    <a:pt x="140838" y="204309"/>
                  </a:lnTo>
                  <a:lnTo>
                    <a:pt x="112886" y="239531"/>
                  </a:lnTo>
                  <a:lnTo>
                    <a:pt x="87658" y="276875"/>
                  </a:lnTo>
                  <a:lnTo>
                    <a:pt x="65305" y="316191"/>
                  </a:lnTo>
                  <a:lnTo>
                    <a:pt x="45978" y="357328"/>
                  </a:lnTo>
                  <a:lnTo>
                    <a:pt x="29827" y="400135"/>
                  </a:lnTo>
                  <a:lnTo>
                    <a:pt x="17004" y="444463"/>
                  </a:lnTo>
                  <a:lnTo>
                    <a:pt x="7657" y="490160"/>
                  </a:lnTo>
                  <a:lnTo>
                    <a:pt x="1939" y="537076"/>
                  </a:lnTo>
                  <a:lnTo>
                    <a:pt x="0" y="585060"/>
                  </a:lnTo>
                  <a:lnTo>
                    <a:pt x="1939" y="633046"/>
                  </a:lnTo>
                  <a:lnTo>
                    <a:pt x="7657" y="679963"/>
                  </a:lnTo>
                  <a:lnTo>
                    <a:pt x="17004" y="725661"/>
                  </a:lnTo>
                  <a:lnTo>
                    <a:pt x="29827" y="769990"/>
                  </a:lnTo>
                  <a:lnTo>
                    <a:pt x="45978" y="812799"/>
                  </a:lnTo>
                  <a:lnTo>
                    <a:pt x="65305" y="853937"/>
                  </a:lnTo>
                  <a:lnTo>
                    <a:pt x="87658" y="893253"/>
                  </a:lnTo>
                  <a:lnTo>
                    <a:pt x="112886" y="930598"/>
                  </a:lnTo>
                  <a:lnTo>
                    <a:pt x="140838" y="965821"/>
                  </a:lnTo>
                  <a:lnTo>
                    <a:pt x="171365" y="998770"/>
                  </a:lnTo>
                  <a:lnTo>
                    <a:pt x="204315" y="1029296"/>
                  </a:lnTo>
                  <a:lnTo>
                    <a:pt x="239537" y="1057248"/>
                  </a:lnTo>
                  <a:lnTo>
                    <a:pt x="276882" y="1082476"/>
                  </a:lnTo>
                  <a:lnTo>
                    <a:pt x="316199" y="1104828"/>
                  </a:lnTo>
                  <a:lnTo>
                    <a:pt x="357337" y="1124154"/>
                  </a:lnTo>
                  <a:lnTo>
                    <a:pt x="400145" y="1140305"/>
                  </a:lnTo>
                  <a:lnTo>
                    <a:pt x="444473" y="1153128"/>
                  </a:lnTo>
                  <a:lnTo>
                    <a:pt x="490170" y="1162474"/>
                  </a:lnTo>
                  <a:lnTo>
                    <a:pt x="537086" y="1168192"/>
                  </a:lnTo>
                  <a:lnTo>
                    <a:pt x="585071" y="1170131"/>
                  </a:lnTo>
                  <a:lnTo>
                    <a:pt x="633055" y="1168192"/>
                  </a:lnTo>
                  <a:lnTo>
                    <a:pt x="679971" y="1162474"/>
                  </a:lnTo>
                  <a:lnTo>
                    <a:pt x="725668" y="1153128"/>
                  </a:lnTo>
                  <a:lnTo>
                    <a:pt x="769997" y="1140305"/>
                  </a:lnTo>
                  <a:lnTo>
                    <a:pt x="812805" y="1124154"/>
                  </a:lnTo>
                  <a:lnTo>
                    <a:pt x="853942" y="1104828"/>
                  </a:lnTo>
                  <a:lnTo>
                    <a:pt x="893259" y="1082476"/>
                  </a:lnTo>
                  <a:lnTo>
                    <a:pt x="930604" y="1057248"/>
                  </a:lnTo>
                  <a:lnTo>
                    <a:pt x="965827" y="1029296"/>
                  </a:lnTo>
                  <a:lnTo>
                    <a:pt x="998777" y="998770"/>
                  </a:lnTo>
                  <a:lnTo>
                    <a:pt x="1029303" y="965821"/>
                  </a:lnTo>
                  <a:lnTo>
                    <a:pt x="1057256" y="930598"/>
                  </a:lnTo>
                  <a:lnTo>
                    <a:pt x="1082484" y="893253"/>
                  </a:lnTo>
                  <a:lnTo>
                    <a:pt x="1104836" y="853937"/>
                  </a:lnTo>
                  <a:lnTo>
                    <a:pt x="1124163" y="812799"/>
                  </a:lnTo>
                  <a:lnTo>
                    <a:pt x="1140314" y="769990"/>
                  </a:lnTo>
                  <a:lnTo>
                    <a:pt x="1153138" y="725661"/>
                  </a:lnTo>
                  <a:lnTo>
                    <a:pt x="1162484" y="679963"/>
                  </a:lnTo>
                  <a:lnTo>
                    <a:pt x="1168202" y="633046"/>
                  </a:lnTo>
                  <a:lnTo>
                    <a:pt x="1170142" y="585060"/>
                  </a:lnTo>
                  <a:lnTo>
                    <a:pt x="1168202" y="537076"/>
                  </a:lnTo>
                  <a:lnTo>
                    <a:pt x="1162484" y="490160"/>
                  </a:lnTo>
                  <a:lnTo>
                    <a:pt x="1153138" y="444463"/>
                  </a:lnTo>
                  <a:lnTo>
                    <a:pt x="1140314" y="400135"/>
                  </a:lnTo>
                  <a:lnTo>
                    <a:pt x="1124163" y="357328"/>
                  </a:lnTo>
                  <a:lnTo>
                    <a:pt x="1104836" y="316191"/>
                  </a:lnTo>
                  <a:lnTo>
                    <a:pt x="1082484" y="276875"/>
                  </a:lnTo>
                  <a:lnTo>
                    <a:pt x="1057256" y="239531"/>
                  </a:lnTo>
                  <a:lnTo>
                    <a:pt x="1029303" y="204309"/>
                  </a:lnTo>
                  <a:lnTo>
                    <a:pt x="998777" y="171359"/>
                  </a:lnTo>
                  <a:lnTo>
                    <a:pt x="965827" y="140834"/>
                  </a:lnTo>
                  <a:lnTo>
                    <a:pt x="930604" y="112882"/>
                  </a:lnTo>
                  <a:lnTo>
                    <a:pt x="893259" y="87655"/>
                  </a:lnTo>
                  <a:lnTo>
                    <a:pt x="853942" y="65303"/>
                  </a:lnTo>
                  <a:lnTo>
                    <a:pt x="812805" y="45976"/>
                  </a:lnTo>
                  <a:lnTo>
                    <a:pt x="769997" y="29826"/>
                  </a:lnTo>
                  <a:lnTo>
                    <a:pt x="725668" y="17003"/>
                  </a:lnTo>
                  <a:lnTo>
                    <a:pt x="679971" y="7657"/>
                  </a:lnTo>
                  <a:lnTo>
                    <a:pt x="633055" y="1939"/>
                  </a:lnTo>
                  <a:lnTo>
                    <a:pt x="585071" y="0"/>
                  </a:lnTo>
                  <a:close/>
                </a:path>
              </a:pathLst>
            </a:custGeom>
            <a:solidFill>
              <a:srgbClr val="FFFFFF"/>
            </a:solidFill>
          </p:spPr>
          <p:txBody>
            <a:bodyPr wrap="square" lIns="0" tIns="0" rIns="0" bIns="0" rtlCol="0"/>
            <a:lstStyle/>
            <a:p>
              <a:endParaRPr dirty="0">
                <a:latin typeface="Arial" panose="020B0604020202020204" pitchFamily="34" charset="0"/>
              </a:endParaRPr>
            </a:p>
          </p:txBody>
        </p:sp>
      </p:grpSp>
      <p:sp>
        <p:nvSpPr>
          <p:cNvPr id="21" name="object 84">
            <a:extLst>
              <a:ext uri="{FF2B5EF4-FFF2-40B4-BE49-F238E27FC236}">
                <a16:creationId xmlns:a16="http://schemas.microsoft.com/office/drawing/2014/main" id="{78FD51DB-3272-D0CD-4FE8-6044321CA232}"/>
              </a:ext>
            </a:extLst>
          </p:cNvPr>
          <p:cNvSpPr txBox="1"/>
          <p:nvPr/>
        </p:nvSpPr>
        <p:spPr>
          <a:xfrm>
            <a:off x="707822" y="4569971"/>
            <a:ext cx="1309596" cy="1174104"/>
          </a:xfrm>
          <a:prstGeom prst="rect">
            <a:avLst/>
          </a:prstGeom>
        </p:spPr>
        <p:txBody>
          <a:bodyPr vert="horz" wrap="square" lIns="0" tIns="13335" rIns="0" bIns="0" rtlCol="0">
            <a:spAutoFit/>
          </a:bodyPr>
          <a:lstStyle/>
          <a:p>
            <a:pPr marL="12700">
              <a:lnSpc>
                <a:spcPct val="100000"/>
              </a:lnSpc>
              <a:spcBef>
                <a:spcPts val="105"/>
              </a:spcBef>
            </a:pPr>
            <a:r>
              <a:rPr sz="3950" spc="-25" dirty="0">
                <a:solidFill>
                  <a:srgbClr val="0E1D36"/>
                </a:solidFill>
                <a:latin typeface="Arial" panose="020B0604020202020204" pitchFamily="34" charset="0"/>
                <a:cs typeface="Arial" panose="020B0604020202020204" pitchFamily="34" charset="0"/>
              </a:rPr>
              <a:t>25%</a:t>
            </a:r>
            <a:endParaRPr sz="3950" dirty="0">
              <a:latin typeface="Arial" panose="020B0604020202020204" pitchFamily="34" charset="0"/>
              <a:cs typeface="Arial" panose="020B0604020202020204" pitchFamily="34" charset="0"/>
            </a:endParaRPr>
          </a:p>
          <a:p>
            <a:pPr marL="12700" marR="5080">
              <a:lnSpc>
                <a:spcPct val="101499"/>
              </a:lnSpc>
              <a:spcBef>
                <a:spcPts val="30"/>
              </a:spcBef>
            </a:pPr>
            <a:r>
              <a:rPr sz="1200" spc="-10" dirty="0">
                <a:solidFill>
                  <a:srgbClr val="0E1D36"/>
                </a:solidFill>
                <a:latin typeface="Arial" panose="020B0604020202020204" pitchFamily="34" charset="0"/>
                <a:cs typeface="Arial" panose="020B0604020202020204" pitchFamily="34" charset="0"/>
              </a:rPr>
              <a:t>Suppliers, </a:t>
            </a:r>
            <a:r>
              <a:rPr sz="1200" dirty="0">
                <a:solidFill>
                  <a:srgbClr val="0E1D36"/>
                </a:solidFill>
                <a:latin typeface="Arial" panose="020B0604020202020204" pitchFamily="34" charset="0"/>
                <a:cs typeface="Arial" panose="020B0604020202020204" pitchFamily="34" charset="0"/>
              </a:rPr>
              <a:t>Vendors,</a:t>
            </a:r>
            <a:r>
              <a:rPr sz="1200" spc="15" dirty="0">
                <a:solidFill>
                  <a:srgbClr val="0E1D36"/>
                </a:solidFill>
                <a:latin typeface="Arial" panose="020B0604020202020204" pitchFamily="34" charset="0"/>
                <a:cs typeface="Arial" panose="020B0604020202020204" pitchFamily="34" charset="0"/>
              </a:rPr>
              <a:t> </a:t>
            </a:r>
            <a:r>
              <a:rPr sz="1200" spc="-25" dirty="0">
                <a:solidFill>
                  <a:srgbClr val="0E1D36"/>
                </a:solidFill>
                <a:latin typeface="Arial" panose="020B0604020202020204" pitchFamily="34" charset="0"/>
                <a:cs typeface="Arial" panose="020B0604020202020204" pitchFamily="34" charset="0"/>
              </a:rPr>
              <a:t>and </a:t>
            </a:r>
            <a:r>
              <a:rPr sz="1200" dirty="0">
                <a:solidFill>
                  <a:srgbClr val="0E1D36"/>
                </a:solidFill>
                <a:latin typeface="Arial" panose="020B0604020202020204" pitchFamily="34" charset="0"/>
                <a:cs typeface="Arial" panose="020B0604020202020204" pitchFamily="34" charset="0"/>
              </a:rPr>
              <a:t>Game</a:t>
            </a:r>
            <a:r>
              <a:rPr sz="1200" spc="35" dirty="0">
                <a:solidFill>
                  <a:srgbClr val="0E1D36"/>
                </a:solidFill>
                <a:latin typeface="Arial" panose="020B0604020202020204" pitchFamily="34" charset="0"/>
                <a:cs typeface="Arial" panose="020B0604020202020204" pitchFamily="34" charset="0"/>
              </a:rPr>
              <a:t> </a:t>
            </a:r>
            <a:r>
              <a:rPr sz="1200" spc="-10" dirty="0">
                <a:solidFill>
                  <a:srgbClr val="0E1D36"/>
                </a:solidFill>
                <a:latin typeface="Arial" panose="020B0604020202020204" pitchFamily="34" charset="0"/>
                <a:cs typeface="Arial" panose="020B0604020202020204" pitchFamily="34" charset="0"/>
              </a:rPr>
              <a:t>Developers</a:t>
            </a:r>
            <a:endParaRPr sz="1200" dirty="0">
              <a:latin typeface="Arial" panose="020B0604020202020204" pitchFamily="34" charset="0"/>
              <a:cs typeface="Arial" panose="020B0604020202020204" pitchFamily="34" charset="0"/>
            </a:endParaRPr>
          </a:p>
        </p:txBody>
      </p:sp>
      <p:sp>
        <p:nvSpPr>
          <p:cNvPr id="22" name="object 85">
            <a:extLst>
              <a:ext uri="{FF2B5EF4-FFF2-40B4-BE49-F238E27FC236}">
                <a16:creationId xmlns:a16="http://schemas.microsoft.com/office/drawing/2014/main" id="{846DC475-4D7C-E165-BCCB-5045C6F46D81}"/>
              </a:ext>
            </a:extLst>
          </p:cNvPr>
          <p:cNvSpPr txBox="1"/>
          <p:nvPr/>
        </p:nvSpPr>
        <p:spPr>
          <a:xfrm>
            <a:off x="1290539" y="2446905"/>
            <a:ext cx="1010535" cy="621324"/>
          </a:xfrm>
          <a:prstGeom prst="rect">
            <a:avLst/>
          </a:prstGeom>
        </p:spPr>
        <p:txBody>
          <a:bodyPr vert="horz" wrap="square" lIns="0" tIns="13335" rIns="0" bIns="0" rtlCol="0">
            <a:spAutoFit/>
          </a:bodyPr>
          <a:lstStyle/>
          <a:p>
            <a:pPr marL="12700">
              <a:lnSpc>
                <a:spcPct val="100000"/>
              </a:lnSpc>
              <a:spcBef>
                <a:spcPts val="105"/>
              </a:spcBef>
            </a:pPr>
            <a:r>
              <a:rPr sz="3950" spc="-25" dirty="0">
                <a:solidFill>
                  <a:srgbClr val="0E1D36"/>
                </a:solidFill>
                <a:latin typeface="Arial" panose="020B0604020202020204" pitchFamily="34" charset="0"/>
                <a:cs typeface="Arial" panose="020B0604020202020204" pitchFamily="34" charset="0"/>
              </a:rPr>
              <a:t>40%</a:t>
            </a:r>
            <a:endParaRPr sz="3950" dirty="0">
              <a:latin typeface="Arial" panose="020B0604020202020204" pitchFamily="34" charset="0"/>
              <a:cs typeface="Arial" panose="020B0604020202020204" pitchFamily="34" charset="0"/>
            </a:endParaRPr>
          </a:p>
        </p:txBody>
      </p:sp>
      <p:grpSp>
        <p:nvGrpSpPr>
          <p:cNvPr id="23" name="object 86">
            <a:extLst>
              <a:ext uri="{FF2B5EF4-FFF2-40B4-BE49-F238E27FC236}">
                <a16:creationId xmlns:a16="http://schemas.microsoft.com/office/drawing/2014/main" id="{734DBDE5-E02C-38AD-A75D-B21A11C69E5E}"/>
              </a:ext>
            </a:extLst>
          </p:cNvPr>
          <p:cNvGrpSpPr/>
          <p:nvPr/>
        </p:nvGrpSpPr>
        <p:grpSpPr>
          <a:xfrm>
            <a:off x="4842107" y="1792905"/>
            <a:ext cx="416067" cy="416067"/>
            <a:chOff x="7959883" y="3023468"/>
            <a:chExt cx="636905" cy="636905"/>
          </a:xfrm>
        </p:grpSpPr>
        <p:sp>
          <p:nvSpPr>
            <p:cNvPr id="24" name="object 87">
              <a:extLst>
                <a:ext uri="{FF2B5EF4-FFF2-40B4-BE49-F238E27FC236}">
                  <a16:creationId xmlns:a16="http://schemas.microsoft.com/office/drawing/2014/main" id="{8DBA2839-88EF-0A89-3392-8740F433BBFC}"/>
                </a:ext>
              </a:extLst>
            </p:cNvPr>
            <p:cNvSpPr/>
            <p:nvPr/>
          </p:nvSpPr>
          <p:spPr>
            <a:xfrm>
              <a:off x="7959883" y="3023468"/>
              <a:ext cx="636905" cy="636905"/>
            </a:xfrm>
            <a:custGeom>
              <a:avLst/>
              <a:gdLst/>
              <a:ahLst/>
              <a:cxnLst/>
              <a:rect l="l" t="t" r="r" b="b"/>
              <a:pathLst>
                <a:path w="636904" h="636904">
                  <a:moveTo>
                    <a:pt x="636713" y="0"/>
                  </a:moveTo>
                  <a:lnTo>
                    <a:pt x="0" y="0"/>
                  </a:lnTo>
                  <a:lnTo>
                    <a:pt x="0" y="636713"/>
                  </a:lnTo>
                  <a:lnTo>
                    <a:pt x="636713" y="636713"/>
                  </a:lnTo>
                  <a:lnTo>
                    <a:pt x="636713" y="0"/>
                  </a:lnTo>
                  <a:close/>
                </a:path>
              </a:pathLst>
            </a:custGeom>
            <a:solidFill>
              <a:srgbClr val="0E1D36"/>
            </a:solidFill>
          </p:spPr>
          <p:txBody>
            <a:bodyPr wrap="square" lIns="0" tIns="0" rIns="0" bIns="0" rtlCol="0"/>
            <a:lstStyle/>
            <a:p>
              <a:endParaRPr dirty="0">
                <a:latin typeface="Arial" panose="020B0604020202020204" pitchFamily="34" charset="0"/>
              </a:endParaRPr>
            </a:p>
          </p:txBody>
        </p:sp>
        <p:sp>
          <p:nvSpPr>
            <p:cNvPr id="25" name="object 88">
              <a:extLst>
                <a:ext uri="{FF2B5EF4-FFF2-40B4-BE49-F238E27FC236}">
                  <a16:creationId xmlns:a16="http://schemas.microsoft.com/office/drawing/2014/main" id="{4345EF62-336C-2105-3A62-DADB4C1AA620}"/>
                </a:ext>
              </a:extLst>
            </p:cNvPr>
            <p:cNvSpPr/>
            <p:nvPr/>
          </p:nvSpPr>
          <p:spPr>
            <a:xfrm>
              <a:off x="8064578" y="3128176"/>
              <a:ext cx="427355" cy="427355"/>
            </a:xfrm>
            <a:custGeom>
              <a:avLst/>
              <a:gdLst/>
              <a:ahLst/>
              <a:cxnLst/>
              <a:rect l="l" t="t" r="r" b="b"/>
              <a:pathLst>
                <a:path w="427354" h="427354">
                  <a:moveTo>
                    <a:pt x="427314" y="0"/>
                  </a:moveTo>
                  <a:lnTo>
                    <a:pt x="194640" y="0"/>
                  </a:lnTo>
                  <a:lnTo>
                    <a:pt x="148785" y="4659"/>
                  </a:lnTo>
                  <a:lnTo>
                    <a:pt x="106004" y="18013"/>
                  </a:lnTo>
                  <a:lnTo>
                    <a:pt x="67236" y="39124"/>
                  </a:lnTo>
                  <a:lnTo>
                    <a:pt x="33420" y="67055"/>
                  </a:lnTo>
                  <a:lnTo>
                    <a:pt x="33776" y="67411"/>
                  </a:lnTo>
                  <a:lnTo>
                    <a:pt x="8444" y="105553"/>
                  </a:lnTo>
                  <a:lnTo>
                    <a:pt x="0" y="148943"/>
                  </a:lnTo>
                  <a:lnTo>
                    <a:pt x="8444" y="192332"/>
                  </a:lnTo>
                  <a:lnTo>
                    <a:pt x="33776" y="230474"/>
                  </a:lnTo>
                  <a:lnTo>
                    <a:pt x="64983" y="252717"/>
                  </a:lnTo>
                  <a:lnTo>
                    <a:pt x="100427" y="263281"/>
                  </a:lnTo>
                  <a:lnTo>
                    <a:pt x="137095" y="262169"/>
                  </a:lnTo>
                  <a:lnTo>
                    <a:pt x="171971" y="249385"/>
                  </a:lnTo>
                  <a:lnTo>
                    <a:pt x="135457" y="270975"/>
                  </a:lnTo>
                  <a:lnTo>
                    <a:pt x="96747" y="286599"/>
                  </a:lnTo>
                  <a:lnTo>
                    <a:pt x="56542" y="296258"/>
                  </a:lnTo>
                  <a:lnTo>
                    <a:pt x="15546" y="299948"/>
                  </a:lnTo>
                  <a:lnTo>
                    <a:pt x="127564" y="411966"/>
                  </a:lnTo>
                  <a:lnTo>
                    <a:pt x="131140" y="371676"/>
                  </a:lnTo>
                  <a:lnTo>
                    <a:pt x="140485" y="332139"/>
                  </a:lnTo>
                  <a:lnTo>
                    <a:pt x="155594" y="294018"/>
                  </a:lnTo>
                  <a:lnTo>
                    <a:pt x="176463" y="257981"/>
                  </a:lnTo>
                  <a:lnTo>
                    <a:pt x="164730" y="292384"/>
                  </a:lnTo>
                  <a:lnTo>
                    <a:pt x="164212" y="328334"/>
                  </a:lnTo>
                  <a:lnTo>
                    <a:pt x="174908" y="362993"/>
                  </a:lnTo>
                  <a:lnTo>
                    <a:pt x="196818" y="393527"/>
                  </a:lnTo>
                  <a:lnTo>
                    <a:pt x="234964" y="418853"/>
                  </a:lnTo>
                  <a:lnTo>
                    <a:pt x="278354" y="427295"/>
                  </a:lnTo>
                  <a:lnTo>
                    <a:pt x="321741" y="418853"/>
                  </a:lnTo>
                  <a:lnTo>
                    <a:pt x="359881" y="393527"/>
                  </a:lnTo>
                  <a:lnTo>
                    <a:pt x="360457" y="394092"/>
                  </a:lnTo>
                  <a:lnTo>
                    <a:pt x="388330" y="360310"/>
                  </a:lnTo>
                  <a:lnTo>
                    <a:pt x="409376" y="321536"/>
                  </a:lnTo>
                  <a:lnTo>
                    <a:pt x="422676" y="278688"/>
                  </a:lnTo>
                  <a:lnTo>
                    <a:pt x="427314" y="232684"/>
                  </a:lnTo>
                  <a:lnTo>
                    <a:pt x="427314" y="0"/>
                  </a:lnTo>
                  <a:close/>
                </a:path>
              </a:pathLst>
            </a:custGeom>
            <a:solidFill>
              <a:srgbClr val="87EB89"/>
            </a:solidFill>
          </p:spPr>
          <p:txBody>
            <a:bodyPr wrap="square" lIns="0" tIns="0" rIns="0" bIns="0" rtlCol="0"/>
            <a:lstStyle/>
            <a:p>
              <a:endParaRPr dirty="0">
                <a:latin typeface="Arial" panose="020B0604020202020204" pitchFamily="34" charset="0"/>
              </a:endParaRPr>
            </a:p>
          </p:txBody>
        </p:sp>
      </p:grpSp>
      <p:sp>
        <p:nvSpPr>
          <p:cNvPr id="26" name="object 89">
            <a:extLst>
              <a:ext uri="{FF2B5EF4-FFF2-40B4-BE49-F238E27FC236}">
                <a16:creationId xmlns:a16="http://schemas.microsoft.com/office/drawing/2014/main" id="{E078E848-448E-EF30-A283-259671EFB9E4}"/>
              </a:ext>
            </a:extLst>
          </p:cNvPr>
          <p:cNvSpPr txBox="1"/>
          <p:nvPr/>
        </p:nvSpPr>
        <p:spPr>
          <a:xfrm>
            <a:off x="6331970" y="1792905"/>
            <a:ext cx="4126243" cy="445635"/>
          </a:xfrm>
          <a:prstGeom prst="rect">
            <a:avLst/>
          </a:prstGeom>
          <a:solidFill>
            <a:srgbClr val="B7F8FB"/>
          </a:solidFill>
        </p:spPr>
        <p:txBody>
          <a:bodyPr vert="horz" wrap="square" lIns="0" tIns="75565" rIns="0" bIns="0" rtlCol="0">
            <a:spAutoFit/>
          </a:bodyPr>
          <a:lstStyle/>
          <a:p>
            <a:pPr marL="187960">
              <a:lnSpc>
                <a:spcPct val="100000"/>
              </a:lnSpc>
              <a:spcBef>
                <a:spcPts val="595"/>
              </a:spcBef>
            </a:pPr>
            <a:r>
              <a:rPr sz="2400" dirty="0">
                <a:solidFill>
                  <a:srgbClr val="0E1D36"/>
                </a:solidFill>
                <a:latin typeface="Arial" panose="020B0604020202020204" pitchFamily="34" charset="0"/>
                <a:cs typeface="Arial" panose="020B0604020202020204" pitchFamily="34" charset="0"/>
              </a:rPr>
              <a:t>ATTENDEES</a:t>
            </a:r>
            <a:r>
              <a:rPr sz="2400" spc="-95" dirty="0">
                <a:solidFill>
                  <a:srgbClr val="0E1D36"/>
                </a:solidFill>
                <a:latin typeface="Arial" panose="020B0604020202020204" pitchFamily="34" charset="0"/>
                <a:cs typeface="Arial" panose="020B0604020202020204" pitchFamily="34" charset="0"/>
              </a:rPr>
              <a:t> </a:t>
            </a:r>
            <a:r>
              <a:rPr sz="2400" dirty="0">
                <a:solidFill>
                  <a:srgbClr val="0E1D36"/>
                </a:solidFill>
                <a:latin typeface="Arial" panose="020B0604020202020204" pitchFamily="34" charset="0"/>
                <a:cs typeface="Arial" panose="020B0604020202020204" pitchFamily="34" charset="0"/>
              </a:rPr>
              <a:t>BY</a:t>
            </a:r>
            <a:r>
              <a:rPr sz="2400" spc="-80" dirty="0">
                <a:solidFill>
                  <a:srgbClr val="0E1D36"/>
                </a:solidFill>
                <a:latin typeface="Arial" panose="020B0604020202020204" pitchFamily="34" charset="0"/>
                <a:cs typeface="Arial" panose="020B0604020202020204" pitchFamily="34" charset="0"/>
              </a:rPr>
              <a:t> </a:t>
            </a:r>
            <a:r>
              <a:rPr sz="2400" spc="-10" dirty="0">
                <a:solidFill>
                  <a:srgbClr val="0E1D36"/>
                </a:solidFill>
                <a:latin typeface="Arial" panose="020B0604020202020204" pitchFamily="34" charset="0"/>
                <a:cs typeface="Arial" panose="020B0604020202020204" pitchFamily="34" charset="0"/>
              </a:rPr>
              <a:t>TITLE</a:t>
            </a:r>
            <a:endParaRPr sz="2400" dirty="0">
              <a:latin typeface="Arial" panose="020B0604020202020204" pitchFamily="34" charset="0"/>
              <a:cs typeface="Arial" panose="020B0604020202020204" pitchFamily="34" charset="0"/>
            </a:endParaRPr>
          </a:p>
        </p:txBody>
      </p:sp>
      <p:sp>
        <p:nvSpPr>
          <p:cNvPr id="27" name="object 90">
            <a:extLst>
              <a:ext uri="{FF2B5EF4-FFF2-40B4-BE49-F238E27FC236}">
                <a16:creationId xmlns:a16="http://schemas.microsoft.com/office/drawing/2014/main" id="{E9B81335-4B6C-F5A7-BB8E-DB1DD7E22F48}"/>
              </a:ext>
            </a:extLst>
          </p:cNvPr>
          <p:cNvSpPr/>
          <p:nvPr/>
        </p:nvSpPr>
        <p:spPr>
          <a:xfrm>
            <a:off x="8893646" y="4674800"/>
            <a:ext cx="512306" cy="241427"/>
          </a:xfrm>
          <a:custGeom>
            <a:avLst/>
            <a:gdLst/>
            <a:ahLst/>
            <a:cxnLst/>
            <a:rect l="l" t="t" r="r" b="b"/>
            <a:pathLst>
              <a:path w="784225" h="369570">
                <a:moveTo>
                  <a:pt x="784101" y="0"/>
                </a:moveTo>
                <a:lnTo>
                  <a:pt x="0" y="0"/>
                </a:lnTo>
                <a:lnTo>
                  <a:pt x="0" y="369014"/>
                </a:lnTo>
                <a:lnTo>
                  <a:pt x="784101" y="369014"/>
                </a:lnTo>
                <a:lnTo>
                  <a:pt x="784101" y="0"/>
                </a:lnTo>
                <a:close/>
              </a:path>
            </a:pathLst>
          </a:custGeom>
          <a:solidFill>
            <a:srgbClr val="B8F8FC"/>
          </a:solidFill>
        </p:spPr>
        <p:txBody>
          <a:bodyPr wrap="square" lIns="0" tIns="0" rIns="0" bIns="0" rtlCol="0"/>
          <a:lstStyle/>
          <a:p>
            <a:endParaRPr dirty="0">
              <a:latin typeface="Arial" panose="020B0604020202020204" pitchFamily="34" charset="0"/>
            </a:endParaRPr>
          </a:p>
        </p:txBody>
      </p:sp>
      <p:sp>
        <p:nvSpPr>
          <p:cNvPr id="28" name="object 91">
            <a:extLst>
              <a:ext uri="{FF2B5EF4-FFF2-40B4-BE49-F238E27FC236}">
                <a16:creationId xmlns:a16="http://schemas.microsoft.com/office/drawing/2014/main" id="{32D19F5C-12B2-DD8F-F6EC-3C2B4F474A12}"/>
              </a:ext>
            </a:extLst>
          </p:cNvPr>
          <p:cNvSpPr/>
          <p:nvPr/>
        </p:nvSpPr>
        <p:spPr>
          <a:xfrm>
            <a:off x="8893646" y="2860251"/>
            <a:ext cx="1098036" cy="241427"/>
          </a:xfrm>
          <a:custGeom>
            <a:avLst/>
            <a:gdLst/>
            <a:ahLst/>
            <a:cxnLst/>
            <a:rect l="l" t="t" r="r" b="b"/>
            <a:pathLst>
              <a:path w="1680844" h="369570">
                <a:moveTo>
                  <a:pt x="1680577" y="0"/>
                </a:moveTo>
                <a:lnTo>
                  <a:pt x="0" y="0"/>
                </a:lnTo>
                <a:lnTo>
                  <a:pt x="0" y="369014"/>
                </a:lnTo>
                <a:lnTo>
                  <a:pt x="1680577" y="369014"/>
                </a:lnTo>
                <a:lnTo>
                  <a:pt x="1680577" y="0"/>
                </a:lnTo>
                <a:close/>
              </a:path>
            </a:pathLst>
          </a:custGeom>
          <a:solidFill>
            <a:srgbClr val="B7F8FB"/>
          </a:solidFill>
        </p:spPr>
        <p:txBody>
          <a:bodyPr wrap="square" lIns="0" tIns="0" rIns="0" bIns="0" rtlCol="0"/>
          <a:lstStyle/>
          <a:p>
            <a:endParaRPr dirty="0">
              <a:latin typeface="Arial" panose="020B0604020202020204" pitchFamily="34" charset="0"/>
            </a:endParaRPr>
          </a:p>
        </p:txBody>
      </p:sp>
      <p:sp>
        <p:nvSpPr>
          <p:cNvPr id="29" name="object 92">
            <a:extLst>
              <a:ext uri="{FF2B5EF4-FFF2-40B4-BE49-F238E27FC236}">
                <a16:creationId xmlns:a16="http://schemas.microsoft.com/office/drawing/2014/main" id="{08187CD2-29C9-1414-04C7-3FBD5ADEB4B6}"/>
              </a:ext>
            </a:extLst>
          </p:cNvPr>
          <p:cNvSpPr/>
          <p:nvPr/>
        </p:nvSpPr>
        <p:spPr>
          <a:xfrm>
            <a:off x="8893646" y="5635459"/>
            <a:ext cx="171737" cy="241427"/>
          </a:xfrm>
          <a:custGeom>
            <a:avLst/>
            <a:gdLst/>
            <a:ahLst/>
            <a:cxnLst/>
            <a:rect l="l" t="t" r="r" b="b"/>
            <a:pathLst>
              <a:path w="262890" h="369570">
                <a:moveTo>
                  <a:pt x="262777" y="0"/>
                </a:moveTo>
                <a:lnTo>
                  <a:pt x="0" y="0"/>
                </a:lnTo>
                <a:lnTo>
                  <a:pt x="0" y="369014"/>
                </a:lnTo>
                <a:lnTo>
                  <a:pt x="262777" y="369014"/>
                </a:lnTo>
                <a:lnTo>
                  <a:pt x="262777" y="0"/>
                </a:lnTo>
                <a:close/>
              </a:path>
            </a:pathLst>
          </a:custGeom>
          <a:solidFill>
            <a:srgbClr val="B8F8FC"/>
          </a:solidFill>
        </p:spPr>
        <p:txBody>
          <a:bodyPr wrap="square" lIns="0" tIns="0" rIns="0" bIns="0" rtlCol="0"/>
          <a:lstStyle/>
          <a:p>
            <a:endParaRPr dirty="0">
              <a:latin typeface="Arial" panose="020B0604020202020204" pitchFamily="34" charset="0"/>
            </a:endParaRPr>
          </a:p>
        </p:txBody>
      </p:sp>
      <p:sp>
        <p:nvSpPr>
          <p:cNvPr id="30" name="object 93">
            <a:extLst>
              <a:ext uri="{FF2B5EF4-FFF2-40B4-BE49-F238E27FC236}">
                <a16:creationId xmlns:a16="http://schemas.microsoft.com/office/drawing/2014/main" id="{62F13B46-9408-4088-4B59-4426AF023C01}"/>
              </a:ext>
            </a:extLst>
          </p:cNvPr>
          <p:cNvSpPr/>
          <p:nvPr/>
        </p:nvSpPr>
        <p:spPr>
          <a:xfrm>
            <a:off x="8893646" y="2415922"/>
            <a:ext cx="1279313" cy="241427"/>
          </a:xfrm>
          <a:custGeom>
            <a:avLst/>
            <a:gdLst/>
            <a:ahLst/>
            <a:cxnLst/>
            <a:rect l="l" t="t" r="r" b="b"/>
            <a:pathLst>
              <a:path w="1958340" h="369570">
                <a:moveTo>
                  <a:pt x="1958296" y="0"/>
                </a:moveTo>
                <a:lnTo>
                  <a:pt x="0" y="0"/>
                </a:lnTo>
                <a:lnTo>
                  <a:pt x="0" y="369014"/>
                </a:lnTo>
                <a:lnTo>
                  <a:pt x="1958296" y="369014"/>
                </a:lnTo>
                <a:lnTo>
                  <a:pt x="1958296" y="0"/>
                </a:lnTo>
                <a:close/>
              </a:path>
            </a:pathLst>
          </a:custGeom>
          <a:solidFill>
            <a:srgbClr val="D3FAFD"/>
          </a:solidFill>
        </p:spPr>
        <p:txBody>
          <a:bodyPr wrap="square" lIns="0" tIns="0" rIns="0" bIns="0" rtlCol="0"/>
          <a:lstStyle/>
          <a:p>
            <a:endParaRPr dirty="0">
              <a:latin typeface="Arial" panose="020B0604020202020204" pitchFamily="34" charset="0"/>
            </a:endParaRPr>
          </a:p>
        </p:txBody>
      </p:sp>
      <p:sp>
        <p:nvSpPr>
          <p:cNvPr id="31" name="object 94">
            <a:extLst>
              <a:ext uri="{FF2B5EF4-FFF2-40B4-BE49-F238E27FC236}">
                <a16:creationId xmlns:a16="http://schemas.microsoft.com/office/drawing/2014/main" id="{94A6208D-E9E8-C4D8-E445-E1DFF6882073}"/>
              </a:ext>
            </a:extLst>
          </p:cNvPr>
          <p:cNvSpPr/>
          <p:nvPr/>
        </p:nvSpPr>
        <p:spPr>
          <a:xfrm>
            <a:off x="8893646" y="5154145"/>
            <a:ext cx="286228" cy="241427"/>
          </a:xfrm>
          <a:custGeom>
            <a:avLst/>
            <a:gdLst/>
            <a:ahLst/>
            <a:cxnLst/>
            <a:rect l="l" t="t" r="r" b="b"/>
            <a:pathLst>
              <a:path w="438150" h="369570">
                <a:moveTo>
                  <a:pt x="437965" y="0"/>
                </a:moveTo>
                <a:lnTo>
                  <a:pt x="0" y="0"/>
                </a:lnTo>
                <a:lnTo>
                  <a:pt x="0" y="369014"/>
                </a:lnTo>
                <a:lnTo>
                  <a:pt x="437965" y="369014"/>
                </a:lnTo>
                <a:lnTo>
                  <a:pt x="437965" y="0"/>
                </a:lnTo>
                <a:close/>
              </a:path>
            </a:pathLst>
          </a:custGeom>
          <a:solidFill>
            <a:srgbClr val="D4FBFD"/>
          </a:solidFill>
        </p:spPr>
        <p:txBody>
          <a:bodyPr wrap="square" lIns="0" tIns="0" rIns="0" bIns="0" rtlCol="0"/>
          <a:lstStyle/>
          <a:p>
            <a:endParaRPr dirty="0">
              <a:latin typeface="Arial" panose="020B0604020202020204" pitchFamily="34" charset="0"/>
            </a:endParaRPr>
          </a:p>
        </p:txBody>
      </p:sp>
      <p:sp>
        <p:nvSpPr>
          <p:cNvPr id="32" name="object 95">
            <a:extLst>
              <a:ext uri="{FF2B5EF4-FFF2-40B4-BE49-F238E27FC236}">
                <a16:creationId xmlns:a16="http://schemas.microsoft.com/office/drawing/2014/main" id="{81FBD02C-10BB-EE6F-B070-D2DBD28BD600}"/>
              </a:ext>
            </a:extLst>
          </p:cNvPr>
          <p:cNvSpPr/>
          <p:nvPr/>
        </p:nvSpPr>
        <p:spPr>
          <a:xfrm>
            <a:off x="8893646" y="4195449"/>
            <a:ext cx="572456" cy="241427"/>
          </a:xfrm>
          <a:custGeom>
            <a:avLst/>
            <a:gdLst/>
            <a:ahLst/>
            <a:cxnLst/>
            <a:rect l="l" t="t" r="r" b="b"/>
            <a:pathLst>
              <a:path w="876300" h="369570">
                <a:moveTo>
                  <a:pt x="875931" y="0"/>
                </a:moveTo>
                <a:lnTo>
                  <a:pt x="0" y="0"/>
                </a:lnTo>
                <a:lnTo>
                  <a:pt x="0" y="369014"/>
                </a:lnTo>
                <a:lnTo>
                  <a:pt x="875931" y="369014"/>
                </a:lnTo>
                <a:lnTo>
                  <a:pt x="875931" y="0"/>
                </a:lnTo>
                <a:close/>
              </a:path>
            </a:pathLst>
          </a:custGeom>
          <a:solidFill>
            <a:srgbClr val="D4FBFD"/>
          </a:solidFill>
        </p:spPr>
        <p:txBody>
          <a:bodyPr wrap="square" lIns="0" tIns="0" rIns="0" bIns="0" rtlCol="0"/>
          <a:lstStyle/>
          <a:p>
            <a:endParaRPr dirty="0">
              <a:latin typeface="Arial" panose="020B0604020202020204" pitchFamily="34" charset="0"/>
            </a:endParaRPr>
          </a:p>
        </p:txBody>
      </p:sp>
      <p:sp>
        <p:nvSpPr>
          <p:cNvPr id="33" name="object 96">
            <a:extLst>
              <a:ext uri="{FF2B5EF4-FFF2-40B4-BE49-F238E27FC236}">
                <a16:creationId xmlns:a16="http://schemas.microsoft.com/office/drawing/2014/main" id="{B8B4D232-C2DB-A4FB-F6BD-C7C26ED18A6E}"/>
              </a:ext>
            </a:extLst>
          </p:cNvPr>
          <p:cNvSpPr txBox="1"/>
          <p:nvPr/>
        </p:nvSpPr>
        <p:spPr>
          <a:xfrm>
            <a:off x="6530954" y="2515154"/>
            <a:ext cx="1048559" cy="169918"/>
          </a:xfrm>
          <a:prstGeom prst="rect">
            <a:avLst/>
          </a:prstGeom>
        </p:spPr>
        <p:txBody>
          <a:bodyPr vert="horz" wrap="square" lIns="0" tIns="15875" rIns="0" bIns="0" rtlCol="0">
            <a:spAutoFit/>
          </a:bodyPr>
          <a:lstStyle/>
          <a:p>
            <a:pPr>
              <a:lnSpc>
                <a:spcPct val="100000"/>
              </a:lnSpc>
              <a:spcBef>
                <a:spcPts val="125"/>
              </a:spcBef>
            </a:pPr>
            <a:r>
              <a:rPr sz="1000" spc="-10" dirty="0">
                <a:solidFill>
                  <a:srgbClr val="0E1D36"/>
                </a:solidFill>
                <a:latin typeface="Arial" panose="020B0604020202020204" pitchFamily="34" charset="0"/>
                <a:cs typeface="Arial" panose="020B0604020202020204" pitchFamily="34" charset="0"/>
              </a:rPr>
              <a:t>Director</a:t>
            </a:r>
            <a:endParaRPr sz="1000" dirty="0">
              <a:latin typeface="Arial" panose="020B0604020202020204" pitchFamily="34" charset="0"/>
              <a:cs typeface="Arial" panose="020B0604020202020204" pitchFamily="34" charset="0"/>
            </a:endParaRPr>
          </a:p>
        </p:txBody>
      </p:sp>
      <p:sp>
        <p:nvSpPr>
          <p:cNvPr id="34" name="object 97">
            <a:extLst>
              <a:ext uri="{FF2B5EF4-FFF2-40B4-BE49-F238E27FC236}">
                <a16:creationId xmlns:a16="http://schemas.microsoft.com/office/drawing/2014/main" id="{44F8A89B-F52D-8A11-4A42-78C102B8EAA0}"/>
              </a:ext>
            </a:extLst>
          </p:cNvPr>
          <p:cNvSpPr txBox="1"/>
          <p:nvPr/>
        </p:nvSpPr>
        <p:spPr>
          <a:xfrm>
            <a:off x="6530954" y="2886709"/>
            <a:ext cx="2591324" cy="169918"/>
          </a:xfrm>
          <a:prstGeom prst="rect">
            <a:avLst/>
          </a:prstGeom>
        </p:spPr>
        <p:txBody>
          <a:bodyPr vert="horz" wrap="square" lIns="0" tIns="15875" rIns="0" bIns="0" rtlCol="0">
            <a:spAutoFit/>
          </a:bodyPr>
          <a:lstStyle/>
          <a:p>
            <a:pPr>
              <a:lnSpc>
                <a:spcPct val="100000"/>
              </a:lnSpc>
              <a:spcBef>
                <a:spcPts val="125"/>
              </a:spcBef>
            </a:pPr>
            <a:r>
              <a:rPr sz="1000" dirty="0">
                <a:solidFill>
                  <a:srgbClr val="0E1D36"/>
                </a:solidFill>
                <a:latin typeface="Arial" panose="020B0604020202020204" pitchFamily="34" charset="0"/>
                <a:cs typeface="Arial" panose="020B0604020202020204" pitchFamily="34" charset="0"/>
              </a:rPr>
              <a:t>C-</a:t>
            </a:r>
            <a:r>
              <a:rPr sz="1000" spc="-10" dirty="0">
                <a:solidFill>
                  <a:srgbClr val="0E1D36"/>
                </a:solidFill>
                <a:latin typeface="Arial" panose="020B0604020202020204" pitchFamily="34" charset="0"/>
                <a:cs typeface="Arial" panose="020B0604020202020204" pitchFamily="34" charset="0"/>
              </a:rPr>
              <a:t>Suite</a:t>
            </a:r>
            <a:endParaRPr sz="1000" dirty="0">
              <a:latin typeface="Arial" panose="020B0604020202020204" pitchFamily="34" charset="0"/>
              <a:cs typeface="Arial" panose="020B0604020202020204" pitchFamily="34" charset="0"/>
            </a:endParaRPr>
          </a:p>
        </p:txBody>
      </p:sp>
      <p:sp>
        <p:nvSpPr>
          <p:cNvPr id="35" name="object 98">
            <a:extLst>
              <a:ext uri="{FF2B5EF4-FFF2-40B4-BE49-F238E27FC236}">
                <a16:creationId xmlns:a16="http://schemas.microsoft.com/office/drawing/2014/main" id="{54B3B91A-591E-FDA8-93A7-8CAAFBC4C052}"/>
              </a:ext>
            </a:extLst>
          </p:cNvPr>
          <p:cNvSpPr txBox="1"/>
          <p:nvPr/>
        </p:nvSpPr>
        <p:spPr>
          <a:xfrm>
            <a:off x="6530954" y="5167426"/>
            <a:ext cx="2352898" cy="200696"/>
          </a:xfrm>
          <a:prstGeom prst="rect">
            <a:avLst/>
          </a:prstGeom>
        </p:spPr>
        <p:txBody>
          <a:bodyPr vert="horz" wrap="square" lIns="0" tIns="46355" rIns="0" bIns="0" rtlCol="0">
            <a:spAutoFit/>
          </a:bodyPr>
          <a:lstStyle/>
          <a:p>
            <a:pPr marR="383540">
              <a:spcBef>
                <a:spcPts val="1495"/>
              </a:spcBef>
            </a:pPr>
            <a:r>
              <a:rPr sz="1000" spc="-10" dirty="0">
                <a:solidFill>
                  <a:srgbClr val="0E1D36"/>
                </a:solidFill>
                <a:latin typeface="Arial" panose="020B0604020202020204" pitchFamily="34" charset="0"/>
                <a:cs typeface="Arial" panose="020B0604020202020204" pitchFamily="34" charset="0"/>
              </a:rPr>
              <a:t>President/ </a:t>
            </a:r>
            <a:r>
              <a:rPr sz="1000" dirty="0">
                <a:solidFill>
                  <a:srgbClr val="0E1D36"/>
                </a:solidFill>
                <a:latin typeface="Arial" panose="020B0604020202020204" pitchFamily="34" charset="0"/>
                <a:cs typeface="Arial" panose="020B0604020202020204" pitchFamily="34" charset="0"/>
              </a:rPr>
              <a:t>Regional</a:t>
            </a:r>
            <a:r>
              <a:rPr sz="1000" spc="80" dirty="0">
                <a:solidFill>
                  <a:srgbClr val="0E1D36"/>
                </a:solidFill>
                <a:latin typeface="Arial" panose="020B0604020202020204" pitchFamily="34" charset="0"/>
                <a:cs typeface="Arial" panose="020B0604020202020204" pitchFamily="34" charset="0"/>
              </a:rPr>
              <a:t> </a:t>
            </a:r>
            <a:r>
              <a:rPr sz="1000" spc="-10" dirty="0">
                <a:solidFill>
                  <a:srgbClr val="0E1D36"/>
                </a:solidFill>
                <a:latin typeface="Arial" panose="020B0604020202020204" pitchFamily="34" charset="0"/>
                <a:cs typeface="Arial" panose="020B0604020202020204" pitchFamily="34" charset="0"/>
              </a:rPr>
              <a:t>President</a:t>
            </a:r>
            <a:endParaRPr sz="1000" dirty="0">
              <a:latin typeface="Arial" panose="020B0604020202020204" pitchFamily="34" charset="0"/>
              <a:cs typeface="Arial" panose="020B0604020202020204" pitchFamily="34" charset="0"/>
            </a:endParaRPr>
          </a:p>
        </p:txBody>
      </p:sp>
      <p:sp>
        <p:nvSpPr>
          <p:cNvPr id="36" name="object 99">
            <a:extLst>
              <a:ext uri="{FF2B5EF4-FFF2-40B4-BE49-F238E27FC236}">
                <a16:creationId xmlns:a16="http://schemas.microsoft.com/office/drawing/2014/main" id="{10030817-0B45-046D-70ED-70C33050DB0E}"/>
              </a:ext>
            </a:extLst>
          </p:cNvPr>
          <p:cNvSpPr txBox="1"/>
          <p:nvPr/>
        </p:nvSpPr>
        <p:spPr>
          <a:xfrm>
            <a:off x="6530954" y="5701740"/>
            <a:ext cx="2033047" cy="169918"/>
          </a:xfrm>
          <a:prstGeom prst="rect">
            <a:avLst/>
          </a:prstGeom>
        </p:spPr>
        <p:txBody>
          <a:bodyPr vert="horz" wrap="square" lIns="0" tIns="15875" rIns="0" bIns="0" rtlCol="0">
            <a:spAutoFit/>
          </a:bodyPr>
          <a:lstStyle/>
          <a:p>
            <a:pPr>
              <a:lnSpc>
                <a:spcPct val="100000"/>
              </a:lnSpc>
              <a:spcBef>
                <a:spcPts val="125"/>
              </a:spcBef>
            </a:pPr>
            <a:r>
              <a:rPr sz="1000" dirty="0">
                <a:solidFill>
                  <a:srgbClr val="0E1D36"/>
                </a:solidFill>
                <a:latin typeface="Arial" panose="020B0604020202020204" pitchFamily="34" charset="0"/>
                <a:cs typeface="Arial" panose="020B0604020202020204" pitchFamily="34" charset="0"/>
              </a:rPr>
              <a:t>Assistant</a:t>
            </a:r>
            <a:r>
              <a:rPr sz="1000" spc="80" dirty="0">
                <a:solidFill>
                  <a:srgbClr val="0E1D36"/>
                </a:solidFill>
                <a:latin typeface="Arial" panose="020B0604020202020204" pitchFamily="34" charset="0"/>
                <a:cs typeface="Arial" panose="020B0604020202020204" pitchFamily="34" charset="0"/>
              </a:rPr>
              <a:t> </a:t>
            </a:r>
            <a:r>
              <a:rPr sz="1000" dirty="0">
                <a:solidFill>
                  <a:srgbClr val="0E1D36"/>
                </a:solidFill>
                <a:latin typeface="Arial" panose="020B0604020202020204" pitchFamily="34" charset="0"/>
                <a:cs typeface="Arial" panose="020B0604020202020204" pitchFamily="34" charset="0"/>
              </a:rPr>
              <a:t>General</a:t>
            </a:r>
            <a:r>
              <a:rPr sz="1000" spc="80" dirty="0">
                <a:solidFill>
                  <a:srgbClr val="0E1D36"/>
                </a:solidFill>
                <a:latin typeface="Arial" panose="020B0604020202020204" pitchFamily="34" charset="0"/>
                <a:cs typeface="Arial" panose="020B0604020202020204" pitchFamily="34" charset="0"/>
              </a:rPr>
              <a:t> </a:t>
            </a:r>
            <a:r>
              <a:rPr sz="1000" spc="-10" dirty="0">
                <a:solidFill>
                  <a:srgbClr val="0E1D36"/>
                </a:solidFill>
                <a:latin typeface="Arial" panose="020B0604020202020204" pitchFamily="34" charset="0"/>
                <a:cs typeface="Arial" panose="020B0604020202020204" pitchFamily="34" charset="0"/>
              </a:rPr>
              <a:t>Manager</a:t>
            </a:r>
            <a:endParaRPr sz="1000" dirty="0">
              <a:latin typeface="Arial" panose="020B0604020202020204" pitchFamily="34" charset="0"/>
              <a:cs typeface="Arial" panose="020B0604020202020204" pitchFamily="34" charset="0"/>
            </a:endParaRPr>
          </a:p>
        </p:txBody>
      </p:sp>
      <p:sp>
        <p:nvSpPr>
          <p:cNvPr id="37" name="object 100">
            <a:extLst>
              <a:ext uri="{FF2B5EF4-FFF2-40B4-BE49-F238E27FC236}">
                <a16:creationId xmlns:a16="http://schemas.microsoft.com/office/drawing/2014/main" id="{B94590C2-7682-44A3-425F-2F8EBE0F5A94}"/>
              </a:ext>
            </a:extLst>
          </p:cNvPr>
          <p:cNvSpPr txBox="1"/>
          <p:nvPr/>
        </p:nvSpPr>
        <p:spPr>
          <a:xfrm>
            <a:off x="9189443" y="5636571"/>
            <a:ext cx="1327393" cy="323165"/>
          </a:xfrm>
          <a:prstGeom prst="rect">
            <a:avLst/>
          </a:prstGeom>
        </p:spPr>
        <p:txBody>
          <a:bodyPr vert="horz" wrap="square" lIns="0" tIns="15240" rIns="0" bIns="0" rtlCol="0">
            <a:spAutoFit/>
          </a:bodyPr>
          <a:lstStyle/>
          <a:p>
            <a:pPr marL="12700">
              <a:lnSpc>
                <a:spcPct val="100000"/>
              </a:lnSpc>
              <a:spcBef>
                <a:spcPts val="120"/>
              </a:spcBef>
            </a:pPr>
            <a:r>
              <a:rPr sz="2000" spc="-25" dirty="0">
                <a:solidFill>
                  <a:srgbClr val="0E1D36"/>
                </a:solidFill>
                <a:latin typeface="Arial" panose="020B0604020202020204" pitchFamily="34" charset="0"/>
                <a:cs typeface="Arial" panose="020B0604020202020204" pitchFamily="34" charset="0"/>
              </a:rPr>
              <a:t>2%</a:t>
            </a:r>
            <a:endParaRPr sz="2000" dirty="0">
              <a:latin typeface="Arial" panose="020B0604020202020204" pitchFamily="34" charset="0"/>
              <a:cs typeface="Arial" panose="020B0604020202020204" pitchFamily="34" charset="0"/>
            </a:endParaRPr>
          </a:p>
        </p:txBody>
      </p:sp>
      <p:sp>
        <p:nvSpPr>
          <p:cNvPr id="38" name="object 101">
            <a:extLst>
              <a:ext uri="{FF2B5EF4-FFF2-40B4-BE49-F238E27FC236}">
                <a16:creationId xmlns:a16="http://schemas.microsoft.com/office/drawing/2014/main" id="{C65299A1-83B6-CB8E-7A24-7D5837C4795C}"/>
              </a:ext>
            </a:extLst>
          </p:cNvPr>
          <p:cNvSpPr txBox="1"/>
          <p:nvPr/>
        </p:nvSpPr>
        <p:spPr>
          <a:xfrm>
            <a:off x="9314623" y="5155262"/>
            <a:ext cx="939200" cy="323165"/>
          </a:xfrm>
          <a:prstGeom prst="rect">
            <a:avLst/>
          </a:prstGeom>
        </p:spPr>
        <p:txBody>
          <a:bodyPr vert="horz" wrap="square" lIns="0" tIns="15240" rIns="0" bIns="0" rtlCol="0">
            <a:spAutoFit/>
          </a:bodyPr>
          <a:lstStyle/>
          <a:p>
            <a:pPr marL="12700">
              <a:lnSpc>
                <a:spcPct val="100000"/>
              </a:lnSpc>
              <a:spcBef>
                <a:spcPts val="120"/>
              </a:spcBef>
            </a:pPr>
            <a:r>
              <a:rPr sz="2000" spc="-25" dirty="0">
                <a:solidFill>
                  <a:srgbClr val="0E1D36"/>
                </a:solidFill>
                <a:latin typeface="Arial" panose="020B0604020202020204" pitchFamily="34" charset="0"/>
                <a:cs typeface="Arial" panose="020B0604020202020204" pitchFamily="34" charset="0"/>
              </a:rPr>
              <a:t>4%</a:t>
            </a:r>
            <a:endParaRPr sz="2000" dirty="0">
              <a:latin typeface="Arial" panose="020B0604020202020204" pitchFamily="34" charset="0"/>
              <a:cs typeface="Arial" panose="020B0604020202020204" pitchFamily="34" charset="0"/>
            </a:endParaRPr>
          </a:p>
        </p:txBody>
      </p:sp>
      <p:sp>
        <p:nvSpPr>
          <p:cNvPr id="39" name="object 102">
            <a:extLst>
              <a:ext uri="{FF2B5EF4-FFF2-40B4-BE49-F238E27FC236}">
                <a16:creationId xmlns:a16="http://schemas.microsoft.com/office/drawing/2014/main" id="{B9EBD290-4325-5172-ACAA-40D2B76D45E1}"/>
              </a:ext>
            </a:extLst>
          </p:cNvPr>
          <p:cNvSpPr txBox="1"/>
          <p:nvPr/>
        </p:nvSpPr>
        <p:spPr>
          <a:xfrm>
            <a:off x="9563980" y="4675913"/>
            <a:ext cx="1164361" cy="323165"/>
          </a:xfrm>
          <a:prstGeom prst="rect">
            <a:avLst/>
          </a:prstGeom>
        </p:spPr>
        <p:txBody>
          <a:bodyPr vert="horz" wrap="square" lIns="0" tIns="15240" rIns="0" bIns="0" rtlCol="0">
            <a:spAutoFit/>
          </a:bodyPr>
          <a:lstStyle/>
          <a:p>
            <a:pPr marL="12700">
              <a:lnSpc>
                <a:spcPct val="100000"/>
              </a:lnSpc>
              <a:spcBef>
                <a:spcPts val="120"/>
              </a:spcBef>
            </a:pPr>
            <a:r>
              <a:rPr sz="2000" spc="-25" dirty="0">
                <a:solidFill>
                  <a:srgbClr val="0E1D36"/>
                </a:solidFill>
                <a:latin typeface="Arial" panose="020B0604020202020204" pitchFamily="34" charset="0"/>
                <a:cs typeface="Arial" panose="020B0604020202020204" pitchFamily="34" charset="0"/>
              </a:rPr>
              <a:t>8%</a:t>
            </a:r>
            <a:endParaRPr sz="2000" dirty="0">
              <a:latin typeface="Arial" panose="020B0604020202020204" pitchFamily="34" charset="0"/>
              <a:cs typeface="Arial" panose="020B0604020202020204" pitchFamily="34" charset="0"/>
            </a:endParaRPr>
          </a:p>
        </p:txBody>
      </p:sp>
      <p:sp>
        <p:nvSpPr>
          <p:cNvPr id="40" name="object 103">
            <a:extLst>
              <a:ext uri="{FF2B5EF4-FFF2-40B4-BE49-F238E27FC236}">
                <a16:creationId xmlns:a16="http://schemas.microsoft.com/office/drawing/2014/main" id="{40F7E68D-408F-AED8-FE5F-E9FA7F266C2D}"/>
              </a:ext>
            </a:extLst>
          </p:cNvPr>
          <p:cNvSpPr txBox="1"/>
          <p:nvPr/>
        </p:nvSpPr>
        <p:spPr>
          <a:xfrm>
            <a:off x="9560053" y="4196564"/>
            <a:ext cx="1091014" cy="323165"/>
          </a:xfrm>
          <a:prstGeom prst="rect">
            <a:avLst/>
          </a:prstGeom>
        </p:spPr>
        <p:txBody>
          <a:bodyPr vert="horz" wrap="square" lIns="0" tIns="15240" rIns="0" bIns="0" rtlCol="0">
            <a:spAutoFit/>
          </a:bodyPr>
          <a:lstStyle/>
          <a:p>
            <a:pPr marL="12700">
              <a:lnSpc>
                <a:spcPct val="100000"/>
              </a:lnSpc>
              <a:spcBef>
                <a:spcPts val="120"/>
              </a:spcBef>
            </a:pPr>
            <a:r>
              <a:rPr sz="2000" spc="-25" dirty="0">
                <a:solidFill>
                  <a:srgbClr val="0E1D36"/>
                </a:solidFill>
                <a:latin typeface="Arial" panose="020B0604020202020204" pitchFamily="34" charset="0"/>
                <a:cs typeface="Arial" panose="020B0604020202020204" pitchFamily="34" charset="0"/>
              </a:rPr>
              <a:t>10%</a:t>
            </a:r>
            <a:endParaRPr sz="2000" dirty="0">
              <a:latin typeface="Arial" panose="020B0604020202020204" pitchFamily="34" charset="0"/>
              <a:cs typeface="Arial" panose="020B0604020202020204" pitchFamily="34" charset="0"/>
            </a:endParaRPr>
          </a:p>
        </p:txBody>
      </p:sp>
      <p:sp>
        <p:nvSpPr>
          <p:cNvPr id="41" name="object 104">
            <a:extLst>
              <a:ext uri="{FF2B5EF4-FFF2-40B4-BE49-F238E27FC236}">
                <a16:creationId xmlns:a16="http://schemas.microsoft.com/office/drawing/2014/main" id="{750819CB-74A3-425B-32DE-03FD844870E9}"/>
              </a:ext>
            </a:extLst>
          </p:cNvPr>
          <p:cNvSpPr txBox="1"/>
          <p:nvPr/>
        </p:nvSpPr>
        <p:spPr>
          <a:xfrm>
            <a:off x="9980509" y="3218215"/>
            <a:ext cx="1864214" cy="323165"/>
          </a:xfrm>
          <a:prstGeom prst="rect">
            <a:avLst/>
          </a:prstGeom>
        </p:spPr>
        <p:txBody>
          <a:bodyPr vert="horz" wrap="square" lIns="0" tIns="15240" rIns="0" bIns="0" rtlCol="0">
            <a:spAutoFit/>
          </a:bodyPr>
          <a:lstStyle/>
          <a:p>
            <a:pPr marL="12700">
              <a:lnSpc>
                <a:spcPct val="100000"/>
              </a:lnSpc>
              <a:spcBef>
                <a:spcPts val="2145"/>
              </a:spcBef>
            </a:pPr>
            <a:r>
              <a:rPr sz="2000" spc="-25" dirty="0">
                <a:solidFill>
                  <a:srgbClr val="0E1D36"/>
                </a:solidFill>
                <a:latin typeface="Arial" panose="020B0604020202020204" pitchFamily="34" charset="0"/>
                <a:cs typeface="Arial" panose="020B0604020202020204" pitchFamily="34" charset="0"/>
              </a:rPr>
              <a:t>18%</a:t>
            </a:r>
            <a:endParaRPr sz="2000" dirty="0">
              <a:latin typeface="Arial" panose="020B0604020202020204" pitchFamily="34" charset="0"/>
              <a:cs typeface="Arial" panose="020B0604020202020204" pitchFamily="34" charset="0"/>
            </a:endParaRPr>
          </a:p>
        </p:txBody>
      </p:sp>
      <p:sp>
        <p:nvSpPr>
          <p:cNvPr id="42" name="object 105">
            <a:extLst>
              <a:ext uri="{FF2B5EF4-FFF2-40B4-BE49-F238E27FC236}">
                <a16:creationId xmlns:a16="http://schemas.microsoft.com/office/drawing/2014/main" id="{89E91B79-7FAB-B9A3-C61F-5FD4826CF3B9}"/>
              </a:ext>
            </a:extLst>
          </p:cNvPr>
          <p:cNvSpPr txBox="1"/>
          <p:nvPr/>
        </p:nvSpPr>
        <p:spPr>
          <a:xfrm>
            <a:off x="10312430" y="2359663"/>
            <a:ext cx="1279312" cy="323165"/>
          </a:xfrm>
          <a:prstGeom prst="rect">
            <a:avLst/>
          </a:prstGeom>
        </p:spPr>
        <p:txBody>
          <a:bodyPr vert="horz" wrap="square" lIns="0" tIns="15240" rIns="0" bIns="0" rtlCol="0">
            <a:spAutoFit/>
          </a:bodyPr>
          <a:lstStyle/>
          <a:p>
            <a:pPr marL="12700">
              <a:lnSpc>
                <a:spcPct val="100000"/>
              </a:lnSpc>
              <a:spcBef>
                <a:spcPts val="120"/>
              </a:spcBef>
            </a:pPr>
            <a:r>
              <a:rPr sz="2000" spc="-25" dirty="0">
                <a:solidFill>
                  <a:srgbClr val="0E1D36"/>
                </a:solidFill>
                <a:latin typeface="Arial" panose="020B0604020202020204" pitchFamily="34" charset="0"/>
                <a:cs typeface="Arial" panose="020B0604020202020204" pitchFamily="34" charset="0"/>
              </a:rPr>
              <a:t>22%</a:t>
            </a:r>
            <a:endParaRPr sz="2000" dirty="0">
              <a:latin typeface="Arial" panose="020B0604020202020204" pitchFamily="34" charset="0"/>
              <a:cs typeface="Arial" panose="020B0604020202020204" pitchFamily="34" charset="0"/>
            </a:endParaRPr>
          </a:p>
        </p:txBody>
      </p:sp>
      <p:grpSp>
        <p:nvGrpSpPr>
          <p:cNvPr id="43" name="object 106">
            <a:extLst>
              <a:ext uri="{FF2B5EF4-FFF2-40B4-BE49-F238E27FC236}">
                <a16:creationId xmlns:a16="http://schemas.microsoft.com/office/drawing/2014/main" id="{71F48971-0A9F-2C6C-B3A7-EA92B107FAFC}"/>
              </a:ext>
            </a:extLst>
          </p:cNvPr>
          <p:cNvGrpSpPr/>
          <p:nvPr/>
        </p:nvGrpSpPr>
        <p:grpSpPr>
          <a:xfrm>
            <a:off x="10457958" y="1792905"/>
            <a:ext cx="416067" cy="416067"/>
            <a:chOff x="16556480" y="3023468"/>
            <a:chExt cx="636905" cy="636905"/>
          </a:xfrm>
        </p:grpSpPr>
        <p:sp>
          <p:nvSpPr>
            <p:cNvPr id="44" name="object 107">
              <a:extLst>
                <a:ext uri="{FF2B5EF4-FFF2-40B4-BE49-F238E27FC236}">
                  <a16:creationId xmlns:a16="http://schemas.microsoft.com/office/drawing/2014/main" id="{F4D8ACB1-FE81-EE85-13A3-4622B5304A9B}"/>
                </a:ext>
              </a:extLst>
            </p:cNvPr>
            <p:cNvSpPr/>
            <p:nvPr/>
          </p:nvSpPr>
          <p:spPr>
            <a:xfrm>
              <a:off x="16556480" y="3023468"/>
              <a:ext cx="636905" cy="636905"/>
            </a:xfrm>
            <a:custGeom>
              <a:avLst/>
              <a:gdLst/>
              <a:ahLst/>
              <a:cxnLst/>
              <a:rect l="l" t="t" r="r" b="b"/>
              <a:pathLst>
                <a:path w="636905" h="636904">
                  <a:moveTo>
                    <a:pt x="636713" y="0"/>
                  </a:moveTo>
                  <a:lnTo>
                    <a:pt x="0" y="0"/>
                  </a:lnTo>
                  <a:lnTo>
                    <a:pt x="0" y="636713"/>
                  </a:lnTo>
                  <a:lnTo>
                    <a:pt x="636713" y="636713"/>
                  </a:lnTo>
                  <a:lnTo>
                    <a:pt x="636713" y="0"/>
                  </a:lnTo>
                  <a:close/>
                </a:path>
              </a:pathLst>
            </a:custGeom>
            <a:solidFill>
              <a:srgbClr val="0E1D36"/>
            </a:solidFill>
          </p:spPr>
          <p:txBody>
            <a:bodyPr wrap="square" lIns="0" tIns="0" rIns="0" bIns="0" rtlCol="0"/>
            <a:lstStyle/>
            <a:p>
              <a:endParaRPr dirty="0">
                <a:latin typeface="Arial" panose="020B0604020202020204" pitchFamily="34" charset="0"/>
              </a:endParaRPr>
            </a:p>
          </p:txBody>
        </p:sp>
        <p:sp>
          <p:nvSpPr>
            <p:cNvPr id="45" name="object 108">
              <a:extLst>
                <a:ext uri="{FF2B5EF4-FFF2-40B4-BE49-F238E27FC236}">
                  <a16:creationId xmlns:a16="http://schemas.microsoft.com/office/drawing/2014/main" id="{AF58DEC1-5BAC-76F5-5390-5888126F2B05}"/>
                </a:ext>
              </a:extLst>
            </p:cNvPr>
            <p:cNvSpPr/>
            <p:nvPr/>
          </p:nvSpPr>
          <p:spPr>
            <a:xfrm>
              <a:off x="16646610" y="3162570"/>
              <a:ext cx="459740" cy="358775"/>
            </a:xfrm>
            <a:custGeom>
              <a:avLst/>
              <a:gdLst/>
              <a:ahLst/>
              <a:cxnLst/>
              <a:rect l="l" t="t" r="r" b="b"/>
              <a:pathLst>
                <a:path w="459740" h="358775">
                  <a:moveTo>
                    <a:pt x="459682" y="0"/>
                  </a:moveTo>
                  <a:lnTo>
                    <a:pt x="104" y="0"/>
                  </a:lnTo>
                  <a:lnTo>
                    <a:pt x="50186" y="179251"/>
                  </a:lnTo>
                  <a:lnTo>
                    <a:pt x="0" y="358428"/>
                  </a:lnTo>
                  <a:lnTo>
                    <a:pt x="459577" y="358512"/>
                  </a:lnTo>
                  <a:lnTo>
                    <a:pt x="409495" y="179209"/>
                  </a:lnTo>
                  <a:lnTo>
                    <a:pt x="459682" y="0"/>
                  </a:lnTo>
                  <a:close/>
                </a:path>
              </a:pathLst>
            </a:custGeom>
            <a:solidFill>
              <a:srgbClr val="B7F7FC"/>
            </a:solidFill>
          </p:spPr>
          <p:txBody>
            <a:bodyPr wrap="square" lIns="0" tIns="0" rIns="0" bIns="0" rtlCol="0"/>
            <a:lstStyle/>
            <a:p>
              <a:endParaRPr dirty="0">
                <a:latin typeface="Arial" panose="020B0604020202020204" pitchFamily="34" charset="0"/>
              </a:endParaRPr>
            </a:p>
          </p:txBody>
        </p:sp>
      </p:grpSp>
      <p:sp>
        <p:nvSpPr>
          <p:cNvPr id="46" name="object 109">
            <a:extLst>
              <a:ext uri="{FF2B5EF4-FFF2-40B4-BE49-F238E27FC236}">
                <a16:creationId xmlns:a16="http://schemas.microsoft.com/office/drawing/2014/main" id="{85A30A34-2A98-EB3C-C2CC-1A05BE63C076}"/>
              </a:ext>
            </a:extLst>
          </p:cNvPr>
          <p:cNvSpPr/>
          <p:nvPr/>
        </p:nvSpPr>
        <p:spPr>
          <a:xfrm>
            <a:off x="8883750" y="3734096"/>
            <a:ext cx="799638" cy="261219"/>
          </a:xfrm>
          <a:custGeom>
            <a:avLst/>
            <a:gdLst/>
            <a:ahLst/>
            <a:cxnLst/>
            <a:rect l="l" t="t" r="r" b="b"/>
            <a:pathLst>
              <a:path w="1220469" h="369570">
                <a:moveTo>
                  <a:pt x="1219858" y="0"/>
                </a:moveTo>
                <a:lnTo>
                  <a:pt x="0" y="0"/>
                </a:lnTo>
                <a:lnTo>
                  <a:pt x="0" y="369014"/>
                </a:lnTo>
                <a:lnTo>
                  <a:pt x="1219858" y="369014"/>
                </a:lnTo>
                <a:lnTo>
                  <a:pt x="1219858" y="0"/>
                </a:lnTo>
                <a:close/>
              </a:path>
            </a:pathLst>
          </a:custGeom>
          <a:solidFill>
            <a:srgbClr val="B8F8FC"/>
          </a:solidFill>
        </p:spPr>
        <p:txBody>
          <a:bodyPr wrap="square" lIns="0" tIns="0" rIns="0" bIns="0" rtlCol="0"/>
          <a:lstStyle/>
          <a:p>
            <a:endParaRPr dirty="0">
              <a:latin typeface="Arial" panose="020B0604020202020204" pitchFamily="34" charset="0"/>
            </a:endParaRPr>
          </a:p>
        </p:txBody>
      </p:sp>
      <p:sp>
        <p:nvSpPr>
          <p:cNvPr id="47" name="object 110">
            <a:extLst>
              <a:ext uri="{FF2B5EF4-FFF2-40B4-BE49-F238E27FC236}">
                <a16:creationId xmlns:a16="http://schemas.microsoft.com/office/drawing/2014/main" id="{194C57E9-6C3C-2A95-6939-52724A16A178}"/>
              </a:ext>
            </a:extLst>
          </p:cNvPr>
          <p:cNvSpPr txBox="1"/>
          <p:nvPr/>
        </p:nvSpPr>
        <p:spPr>
          <a:xfrm>
            <a:off x="6446797" y="3736563"/>
            <a:ext cx="3461595" cy="277064"/>
          </a:xfrm>
          <a:prstGeom prst="rect">
            <a:avLst/>
          </a:prstGeom>
        </p:spPr>
        <p:txBody>
          <a:bodyPr vert="horz" wrap="square" lIns="0" tIns="15875" rIns="0" bIns="0" rtlCol="0">
            <a:spAutoFit/>
          </a:bodyPr>
          <a:lstStyle/>
          <a:p>
            <a:pPr marL="12700">
              <a:lnSpc>
                <a:spcPts val="2330"/>
              </a:lnSpc>
              <a:spcBef>
                <a:spcPts val="1639"/>
              </a:spcBef>
            </a:pPr>
            <a:endParaRPr sz="1200" dirty="0">
              <a:latin typeface="Arial" panose="020B0604020202020204" pitchFamily="34" charset="0"/>
              <a:cs typeface="Arial" panose="020B0604020202020204" pitchFamily="34" charset="0"/>
            </a:endParaRPr>
          </a:p>
        </p:txBody>
      </p:sp>
      <p:sp>
        <p:nvSpPr>
          <p:cNvPr id="48" name="object 111">
            <a:extLst>
              <a:ext uri="{FF2B5EF4-FFF2-40B4-BE49-F238E27FC236}">
                <a16:creationId xmlns:a16="http://schemas.microsoft.com/office/drawing/2014/main" id="{DE657BD4-FFD6-5BBC-71A2-AF402638B34A}"/>
              </a:ext>
            </a:extLst>
          </p:cNvPr>
          <p:cNvSpPr txBox="1"/>
          <p:nvPr/>
        </p:nvSpPr>
        <p:spPr>
          <a:xfrm>
            <a:off x="9751286" y="3686744"/>
            <a:ext cx="1576133" cy="323165"/>
          </a:xfrm>
          <a:prstGeom prst="rect">
            <a:avLst/>
          </a:prstGeom>
        </p:spPr>
        <p:txBody>
          <a:bodyPr vert="horz" wrap="square" lIns="0" tIns="15240" rIns="0" bIns="0" rtlCol="0">
            <a:spAutoFit/>
          </a:bodyPr>
          <a:lstStyle/>
          <a:p>
            <a:pPr marL="12700">
              <a:lnSpc>
                <a:spcPct val="100000"/>
              </a:lnSpc>
              <a:spcBef>
                <a:spcPts val="120"/>
              </a:spcBef>
            </a:pPr>
            <a:r>
              <a:rPr sz="2000" spc="-25" dirty="0">
                <a:solidFill>
                  <a:srgbClr val="0E1D36"/>
                </a:solidFill>
                <a:latin typeface="Arial" panose="020B0604020202020204" pitchFamily="34" charset="0"/>
                <a:cs typeface="Arial" panose="020B0604020202020204" pitchFamily="34" charset="0"/>
              </a:rPr>
              <a:t>16%</a:t>
            </a:r>
            <a:endParaRPr sz="2000" dirty="0">
              <a:latin typeface="Arial" panose="020B0604020202020204" pitchFamily="34" charset="0"/>
              <a:cs typeface="Arial" panose="020B0604020202020204" pitchFamily="34" charset="0"/>
            </a:endParaRPr>
          </a:p>
        </p:txBody>
      </p:sp>
      <p:sp>
        <p:nvSpPr>
          <p:cNvPr id="49" name="object 112">
            <a:extLst>
              <a:ext uri="{FF2B5EF4-FFF2-40B4-BE49-F238E27FC236}">
                <a16:creationId xmlns:a16="http://schemas.microsoft.com/office/drawing/2014/main" id="{E1927349-7A13-AF45-2AA0-5D443BA3A9A2}"/>
              </a:ext>
            </a:extLst>
          </p:cNvPr>
          <p:cNvSpPr/>
          <p:nvPr/>
        </p:nvSpPr>
        <p:spPr>
          <a:xfrm>
            <a:off x="8893646" y="3284101"/>
            <a:ext cx="986449" cy="241427"/>
          </a:xfrm>
          <a:custGeom>
            <a:avLst/>
            <a:gdLst/>
            <a:ahLst/>
            <a:cxnLst/>
            <a:rect l="l" t="t" r="r" b="b"/>
            <a:pathLst>
              <a:path w="1510030" h="369570">
                <a:moveTo>
                  <a:pt x="1509598" y="0"/>
                </a:moveTo>
                <a:lnTo>
                  <a:pt x="0" y="0"/>
                </a:lnTo>
                <a:lnTo>
                  <a:pt x="0" y="369014"/>
                </a:lnTo>
                <a:lnTo>
                  <a:pt x="1509598" y="369014"/>
                </a:lnTo>
                <a:lnTo>
                  <a:pt x="1509598" y="0"/>
                </a:lnTo>
                <a:close/>
              </a:path>
            </a:pathLst>
          </a:custGeom>
          <a:solidFill>
            <a:srgbClr val="D4FBFD"/>
          </a:solidFill>
        </p:spPr>
        <p:txBody>
          <a:bodyPr wrap="square" lIns="0" tIns="0" rIns="0" bIns="0" rtlCol="0"/>
          <a:lstStyle/>
          <a:p>
            <a:endParaRPr dirty="0">
              <a:latin typeface="Arial" panose="020B0604020202020204" pitchFamily="34" charset="0"/>
            </a:endParaRPr>
          </a:p>
        </p:txBody>
      </p:sp>
      <p:sp>
        <p:nvSpPr>
          <p:cNvPr id="50" name="object 113">
            <a:extLst>
              <a:ext uri="{FF2B5EF4-FFF2-40B4-BE49-F238E27FC236}">
                <a16:creationId xmlns:a16="http://schemas.microsoft.com/office/drawing/2014/main" id="{09994C0B-06BB-622C-54EE-A7BC0529F96B}"/>
              </a:ext>
            </a:extLst>
          </p:cNvPr>
          <p:cNvSpPr txBox="1"/>
          <p:nvPr/>
        </p:nvSpPr>
        <p:spPr>
          <a:xfrm>
            <a:off x="662733" y="961903"/>
            <a:ext cx="10530694" cy="638573"/>
          </a:xfrm>
          <a:prstGeom prst="rect">
            <a:avLst/>
          </a:prstGeom>
        </p:spPr>
        <p:txBody>
          <a:bodyPr vert="horz" wrap="square" lIns="0" tIns="12700" rIns="0" bIns="0" rtlCol="0">
            <a:spAutoFit/>
          </a:bodyPr>
          <a:lstStyle/>
          <a:p>
            <a:pPr marL="12700" marR="5080">
              <a:lnSpc>
                <a:spcPts val="2470"/>
              </a:lnSpc>
              <a:spcBef>
                <a:spcPts val="100"/>
              </a:spcBef>
            </a:pPr>
            <a:r>
              <a:rPr sz="1400" spc="-50" dirty="0">
                <a:solidFill>
                  <a:srgbClr val="0E1D36"/>
                </a:solidFill>
                <a:latin typeface="Arial" panose="020B0604020202020204" pitchFamily="34" charset="0"/>
                <a:cs typeface="Verdana"/>
              </a:rPr>
              <a:t>From</a:t>
            </a:r>
            <a:r>
              <a:rPr sz="1400" spc="-125" dirty="0">
                <a:solidFill>
                  <a:srgbClr val="0E1D36"/>
                </a:solidFill>
                <a:latin typeface="Arial" panose="020B0604020202020204" pitchFamily="34" charset="0"/>
                <a:cs typeface="Verdana"/>
              </a:rPr>
              <a:t> </a:t>
            </a:r>
            <a:r>
              <a:rPr sz="1400" spc="-55" dirty="0">
                <a:solidFill>
                  <a:srgbClr val="0E1D36"/>
                </a:solidFill>
                <a:latin typeface="Arial" panose="020B0604020202020204" pitchFamily="34" charset="0"/>
                <a:cs typeface="Verdana"/>
              </a:rPr>
              <a:t>tribal,</a:t>
            </a:r>
            <a:r>
              <a:rPr sz="1400" spc="-114" dirty="0">
                <a:solidFill>
                  <a:srgbClr val="0E1D36"/>
                </a:solidFill>
                <a:latin typeface="Arial" panose="020B0604020202020204" pitchFamily="34" charset="0"/>
                <a:cs typeface="Verdana"/>
              </a:rPr>
              <a:t> </a:t>
            </a:r>
            <a:r>
              <a:rPr sz="1400" spc="-45" dirty="0">
                <a:solidFill>
                  <a:srgbClr val="0E1D36"/>
                </a:solidFill>
                <a:latin typeface="Arial" panose="020B0604020202020204" pitchFamily="34" charset="0"/>
                <a:cs typeface="Verdana"/>
              </a:rPr>
              <a:t>commercial,</a:t>
            </a:r>
            <a:r>
              <a:rPr sz="1400" spc="-130" dirty="0">
                <a:solidFill>
                  <a:srgbClr val="0E1D36"/>
                </a:solidFill>
                <a:latin typeface="Arial" panose="020B0604020202020204" pitchFamily="34" charset="0"/>
                <a:cs typeface="Verdana"/>
              </a:rPr>
              <a:t> </a:t>
            </a:r>
            <a:r>
              <a:rPr sz="1400" spc="-50" dirty="0">
                <a:solidFill>
                  <a:srgbClr val="0E1D36"/>
                </a:solidFill>
                <a:latin typeface="Arial" panose="020B0604020202020204" pitchFamily="34" charset="0"/>
                <a:cs typeface="Verdana"/>
              </a:rPr>
              <a:t>online</a:t>
            </a:r>
            <a:r>
              <a:rPr sz="1400" spc="-120" dirty="0">
                <a:solidFill>
                  <a:srgbClr val="0E1D36"/>
                </a:solidFill>
                <a:latin typeface="Arial" panose="020B0604020202020204" pitchFamily="34" charset="0"/>
                <a:cs typeface="Verdana"/>
              </a:rPr>
              <a:t> </a:t>
            </a:r>
            <a:r>
              <a:rPr sz="1400" spc="-20" dirty="0">
                <a:solidFill>
                  <a:srgbClr val="0E1D36"/>
                </a:solidFill>
                <a:latin typeface="Arial" panose="020B0604020202020204" pitchFamily="34" charset="0"/>
                <a:cs typeface="Verdana"/>
              </a:rPr>
              <a:t>casino,</a:t>
            </a:r>
            <a:r>
              <a:rPr sz="1400" spc="-130" dirty="0">
                <a:solidFill>
                  <a:srgbClr val="0E1D36"/>
                </a:solidFill>
                <a:latin typeface="Arial" panose="020B0604020202020204" pitchFamily="34" charset="0"/>
                <a:cs typeface="Verdana"/>
              </a:rPr>
              <a:t> </a:t>
            </a:r>
            <a:r>
              <a:rPr sz="1400" spc="-20" dirty="0">
                <a:solidFill>
                  <a:srgbClr val="0E1D36"/>
                </a:solidFill>
                <a:latin typeface="Arial" panose="020B0604020202020204" pitchFamily="34" charset="0"/>
                <a:cs typeface="Verdana"/>
              </a:rPr>
              <a:t>and</a:t>
            </a:r>
            <a:r>
              <a:rPr sz="1400" spc="-120" dirty="0">
                <a:solidFill>
                  <a:srgbClr val="0E1D36"/>
                </a:solidFill>
                <a:latin typeface="Arial" panose="020B0604020202020204" pitchFamily="34" charset="0"/>
                <a:cs typeface="Verdana"/>
              </a:rPr>
              <a:t> </a:t>
            </a:r>
            <a:r>
              <a:rPr sz="1400" dirty="0">
                <a:solidFill>
                  <a:srgbClr val="0E1D36"/>
                </a:solidFill>
                <a:latin typeface="Arial" panose="020B0604020202020204" pitchFamily="34" charset="0"/>
                <a:cs typeface="Verdana"/>
              </a:rPr>
              <a:t>sportsbook</a:t>
            </a:r>
            <a:r>
              <a:rPr sz="1400" spc="-120" dirty="0">
                <a:solidFill>
                  <a:srgbClr val="0E1D36"/>
                </a:solidFill>
                <a:latin typeface="Arial" panose="020B0604020202020204" pitchFamily="34" charset="0"/>
                <a:cs typeface="Verdana"/>
              </a:rPr>
              <a:t> </a:t>
            </a:r>
            <a:r>
              <a:rPr sz="1400" spc="-20" dirty="0">
                <a:solidFill>
                  <a:srgbClr val="0E1D36"/>
                </a:solidFill>
                <a:latin typeface="Arial" panose="020B0604020202020204" pitchFamily="34" charset="0"/>
                <a:cs typeface="Verdana"/>
              </a:rPr>
              <a:t>operators</a:t>
            </a:r>
            <a:r>
              <a:rPr sz="1400" spc="-125" dirty="0">
                <a:solidFill>
                  <a:srgbClr val="0E1D36"/>
                </a:solidFill>
                <a:latin typeface="Arial" panose="020B0604020202020204" pitchFamily="34" charset="0"/>
                <a:cs typeface="Verdana"/>
              </a:rPr>
              <a:t> </a:t>
            </a:r>
            <a:r>
              <a:rPr sz="1400" dirty="0">
                <a:solidFill>
                  <a:srgbClr val="0E1D36"/>
                </a:solidFill>
                <a:latin typeface="Arial" panose="020B0604020202020204" pitchFamily="34" charset="0"/>
                <a:cs typeface="Verdana"/>
              </a:rPr>
              <a:t>to</a:t>
            </a:r>
            <a:r>
              <a:rPr sz="1400" spc="-120" dirty="0">
                <a:solidFill>
                  <a:srgbClr val="0E1D36"/>
                </a:solidFill>
                <a:latin typeface="Arial" panose="020B0604020202020204" pitchFamily="34" charset="0"/>
                <a:cs typeface="Verdana"/>
              </a:rPr>
              <a:t> </a:t>
            </a:r>
            <a:r>
              <a:rPr sz="1400" spc="-20" dirty="0">
                <a:solidFill>
                  <a:srgbClr val="0E1D36"/>
                </a:solidFill>
                <a:latin typeface="Arial" panose="020B0604020202020204" pitchFamily="34" charset="0"/>
                <a:cs typeface="Verdana"/>
              </a:rPr>
              <a:t>investors</a:t>
            </a:r>
            <a:r>
              <a:rPr sz="1400" spc="-120" dirty="0">
                <a:solidFill>
                  <a:srgbClr val="0E1D36"/>
                </a:solidFill>
                <a:latin typeface="Arial" panose="020B0604020202020204" pitchFamily="34" charset="0"/>
                <a:cs typeface="Verdana"/>
              </a:rPr>
              <a:t> </a:t>
            </a:r>
            <a:r>
              <a:rPr sz="1400" spc="-20" dirty="0">
                <a:solidFill>
                  <a:srgbClr val="0E1D36"/>
                </a:solidFill>
                <a:latin typeface="Arial" panose="020B0604020202020204" pitchFamily="34" charset="0"/>
                <a:cs typeface="Verdana"/>
              </a:rPr>
              <a:t>and</a:t>
            </a:r>
            <a:r>
              <a:rPr sz="1400" spc="-125" dirty="0">
                <a:solidFill>
                  <a:srgbClr val="0E1D36"/>
                </a:solidFill>
                <a:latin typeface="Arial" panose="020B0604020202020204" pitchFamily="34" charset="0"/>
                <a:cs typeface="Verdana"/>
              </a:rPr>
              <a:t> </a:t>
            </a:r>
            <a:r>
              <a:rPr sz="1400" spc="-40" dirty="0">
                <a:solidFill>
                  <a:srgbClr val="0E1D36"/>
                </a:solidFill>
                <a:latin typeface="Arial" panose="020B0604020202020204" pitchFamily="34" charset="0"/>
                <a:cs typeface="Verdana"/>
              </a:rPr>
              <a:t>regulators,</a:t>
            </a:r>
            <a:r>
              <a:rPr sz="1400" spc="-120" dirty="0">
                <a:solidFill>
                  <a:srgbClr val="0E1D36"/>
                </a:solidFill>
                <a:latin typeface="Arial" panose="020B0604020202020204" pitchFamily="34" charset="0"/>
                <a:cs typeface="Verdana"/>
              </a:rPr>
              <a:t> </a:t>
            </a:r>
            <a:r>
              <a:rPr sz="1400" spc="-25" dirty="0">
                <a:solidFill>
                  <a:srgbClr val="0E1D36"/>
                </a:solidFill>
                <a:latin typeface="Arial" panose="020B0604020202020204" pitchFamily="34" charset="0"/>
                <a:cs typeface="Verdana"/>
              </a:rPr>
              <a:t>G2E</a:t>
            </a:r>
            <a:r>
              <a:rPr sz="1400" spc="-120" dirty="0">
                <a:solidFill>
                  <a:srgbClr val="0E1D36"/>
                </a:solidFill>
                <a:latin typeface="Arial" panose="020B0604020202020204" pitchFamily="34" charset="0"/>
                <a:cs typeface="Verdana"/>
              </a:rPr>
              <a:t> </a:t>
            </a:r>
            <a:r>
              <a:rPr sz="1400" dirty="0">
                <a:solidFill>
                  <a:srgbClr val="0E1D36"/>
                </a:solidFill>
                <a:latin typeface="Arial" panose="020B0604020202020204" pitchFamily="34" charset="0"/>
                <a:cs typeface="Verdana"/>
              </a:rPr>
              <a:t>convenes</a:t>
            </a:r>
            <a:r>
              <a:rPr sz="1400" spc="-120" dirty="0">
                <a:solidFill>
                  <a:srgbClr val="0E1D36"/>
                </a:solidFill>
                <a:latin typeface="Arial" panose="020B0604020202020204" pitchFamily="34" charset="0"/>
                <a:cs typeface="Verdana"/>
              </a:rPr>
              <a:t> </a:t>
            </a:r>
            <a:r>
              <a:rPr sz="1400" spc="-10" dirty="0">
                <a:solidFill>
                  <a:srgbClr val="0E1D36"/>
                </a:solidFill>
                <a:latin typeface="Arial" panose="020B0604020202020204" pitchFamily="34" charset="0"/>
                <a:cs typeface="Verdana"/>
              </a:rPr>
              <a:t>the</a:t>
            </a:r>
            <a:r>
              <a:rPr sz="1400" spc="-130" dirty="0">
                <a:solidFill>
                  <a:srgbClr val="0E1D36"/>
                </a:solidFill>
                <a:latin typeface="Arial" panose="020B0604020202020204" pitchFamily="34" charset="0"/>
                <a:cs typeface="Verdana"/>
              </a:rPr>
              <a:t> </a:t>
            </a:r>
            <a:r>
              <a:rPr sz="1400" spc="-40" dirty="0">
                <a:solidFill>
                  <a:srgbClr val="0E1D36"/>
                </a:solidFill>
                <a:latin typeface="Arial" panose="020B0604020202020204" pitchFamily="34" charset="0"/>
                <a:cs typeface="Verdana"/>
              </a:rPr>
              <a:t>entire</a:t>
            </a:r>
            <a:r>
              <a:rPr sz="1400" spc="-125" dirty="0">
                <a:solidFill>
                  <a:srgbClr val="0E1D36"/>
                </a:solidFill>
                <a:latin typeface="Arial" panose="020B0604020202020204" pitchFamily="34" charset="0"/>
                <a:cs typeface="Verdana"/>
              </a:rPr>
              <a:t> </a:t>
            </a:r>
            <a:r>
              <a:rPr sz="1400" spc="-20" dirty="0">
                <a:solidFill>
                  <a:srgbClr val="0E1D36"/>
                </a:solidFill>
                <a:latin typeface="Arial" panose="020B0604020202020204" pitchFamily="34" charset="0"/>
                <a:cs typeface="Verdana"/>
              </a:rPr>
              <a:t>global</a:t>
            </a:r>
            <a:r>
              <a:rPr sz="1400" spc="-125" dirty="0">
                <a:solidFill>
                  <a:srgbClr val="0E1D36"/>
                </a:solidFill>
                <a:latin typeface="Arial" panose="020B0604020202020204" pitchFamily="34" charset="0"/>
                <a:cs typeface="Verdana"/>
              </a:rPr>
              <a:t> </a:t>
            </a:r>
            <a:r>
              <a:rPr sz="1400" spc="-10" dirty="0">
                <a:solidFill>
                  <a:srgbClr val="0E1D36"/>
                </a:solidFill>
                <a:latin typeface="Arial" panose="020B0604020202020204" pitchFamily="34" charset="0"/>
                <a:cs typeface="Verdana"/>
              </a:rPr>
              <a:t>gaming </a:t>
            </a:r>
            <a:r>
              <a:rPr sz="1400" spc="-55" dirty="0">
                <a:solidFill>
                  <a:srgbClr val="0E1D36"/>
                </a:solidFill>
                <a:latin typeface="Arial" panose="020B0604020202020204" pitchFamily="34" charset="0"/>
                <a:cs typeface="Verdana"/>
              </a:rPr>
              <a:t>community</a:t>
            </a:r>
            <a:r>
              <a:rPr sz="1400" spc="-114" dirty="0">
                <a:solidFill>
                  <a:srgbClr val="0E1D36"/>
                </a:solidFill>
                <a:latin typeface="Arial" panose="020B0604020202020204" pitchFamily="34" charset="0"/>
                <a:cs typeface="Verdana"/>
              </a:rPr>
              <a:t> </a:t>
            </a:r>
            <a:r>
              <a:rPr sz="1400" spc="-45" dirty="0">
                <a:solidFill>
                  <a:srgbClr val="0E1D36"/>
                </a:solidFill>
                <a:latin typeface="Arial" panose="020B0604020202020204" pitchFamily="34" charset="0"/>
                <a:cs typeface="Verdana"/>
              </a:rPr>
              <a:t>like</a:t>
            </a:r>
            <a:r>
              <a:rPr sz="1400" spc="-114" dirty="0">
                <a:solidFill>
                  <a:srgbClr val="0E1D36"/>
                </a:solidFill>
                <a:latin typeface="Arial" panose="020B0604020202020204" pitchFamily="34" charset="0"/>
                <a:cs typeface="Verdana"/>
              </a:rPr>
              <a:t> </a:t>
            </a:r>
            <a:r>
              <a:rPr sz="1400" dirty="0">
                <a:solidFill>
                  <a:srgbClr val="0E1D36"/>
                </a:solidFill>
                <a:latin typeface="Arial" panose="020B0604020202020204" pitchFamily="34" charset="0"/>
                <a:cs typeface="Verdana"/>
              </a:rPr>
              <a:t>no</a:t>
            </a:r>
            <a:r>
              <a:rPr sz="1400" spc="-114" dirty="0">
                <a:solidFill>
                  <a:srgbClr val="0E1D36"/>
                </a:solidFill>
                <a:latin typeface="Arial" panose="020B0604020202020204" pitchFamily="34" charset="0"/>
                <a:cs typeface="Verdana"/>
              </a:rPr>
              <a:t> </a:t>
            </a:r>
            <a:r>
              <a:rPr sz="1400" spc="-40" dirty="0">
                <a:solidFill>
                  <a:srgbClr val="0E1D36"/>
                </a:solidFill>
                <a:latin typeface="Arial" panose="020B0604020202020204" pitchFamily="34" charset="0"/>
                <a:cs typeface="Verdana"/>
              </a:rPr>
              <a:t>other</a:t>
            </a:r>
            <a:r>
              <a:rPr sz="1400" spc="-114" dirty="0">
                <a:solidFill>
                  <a:srgbClr val="0E1D36"/>
                </a:solidFill>
                <a:latin typeface="Arial" panose="020B0604020202020204" pitchFamily="34" charset="0"/>
                <a:cs typeface="Verdana"/>
              </a:rPr>
              <a:t> </a:t>
            </a:r>
            <a:r>
              <a:rPr sz="1400" spc="-10" dirty="0">
                <a:solidFill>
                  <a:srgbClr val="0E1D36"/>
                </a:solidFill>
                <a:latin typeface="Arial" panose="020B0604020202020204" pitchFamily="34" charset="0"/>
                <a:cs typeface="Verdana"/>
              </a:rPr>
              <a:t>event.</a:t>
            </a:r>
            <a:endParaRPr sz="1400" dirty="0">
              <a:latin typeface="Arial" panose="020B0604020202020204" pitchFamily="34" charset="0"/>
              <a:cs typeface="Verdana"/>
            </a:endParaRPr>
          </a:p>
        </p:txBody>
      </p:sp>
      <p:sp>
        <p:nvSpPr>
          <p:cNvPr id="53" name="TextBox 52">
            <a:extLst>
              <a:ext uri="{FF2B5EF4-FFF2-40B4-BE49-F238E27FC236}">
                <a16:creationId xmlns:a16="http://schemas.microsoft.com/office/drawing/2014/main" id="{674834A2-DE08-3324-F4A4-4D9711755DBE}"/>
              </a:ext>
            </a:extLst>
          </p:cNvPr>
          <p:cNvSpPr txBox="1"/>
          <p:nvPr/>
        </p:nvSpPr>
        <p:spPr>
          <a:xfrm>
            <a:off x="6440710" y="3264659"/>
            <a:ext cx="2085180" cy="246221"/>
          </a:xfrm>
          <a:prstGeom prst="rect">
            <a:avLst/>
          </a:prstGeom>
          <a:noFill/>
        </p:spPr>
        <p:txBody>
          <a:bodyPr wrap="square">
            <a:spAutoFit/>
          </a:bodyPr>
          <a:lstStyle/>
          <a:p>
            <a:pPr>
              <a:lnSpc>
                <a:spcPct val="100000"/>
              </a:lnSpc>
              <a:spcBef>
                <a:spcPts val="125"/>
              </a:spcBef>
            </a:pPr>
            <a:r>
              <a:rPr lang="en-PH" sz="1000" spc="-10" dirty="0">
                <a:solidFill>
                  <a:srgbClr val="0E1D36"/>
                </a:solidFill>
                <a:latin typeface="Arial" panose="020B0604020202020204" pitchFamily="34" charset="0"/>
                <a:cs typeface="Arial" panose="020B0604020202020204" pitchFamily="34" charset="0"/>
              </a:rPr>
              <a:t>Manager/Supervisor</a:t>
            </a:r>
            <a:endParaRPr lang="en-PH" sz="1000" dirty="0">
              <a:latin typeface="Arial" panose="020B0604020202020204" pitchFamily="34" charset="0"/>
              <a:cs typeface="Arial" panose="020B0604020202020204" pitchFamily="34" charset="0"/>
            </a:endParaRPr>
          </a:p>
        </p:txBody>
      </p:sp>
      <p:sp>
        <p:nvSpPr>
          <p:cNvPr id="55" name="TextBox 54">
            <a:extLst>
              <a:ext uri="{FF2B5EF4-FFF2-40B4-BE49-F238E27FC236}">
                <a16:creationId xmlns:a16="http://schemas.microsoft.com/office/drawing/2014/main" id="{A0B40A11-0D33-2BBC-7D11-CD369BFF51F1}"/>
              </a:ext>
            </a:extLst>
          </p:cNvPr>
          <p:cNvSpPr txBox="1"/>
          <p:nvPr/>
        </p:nvSpPr>
        <p:spPr>
          <a:xfrm>
            <a:off x="9942520" y="2762763"/>
            <a:ext cx="6096000" cy="400110"/>
          </a:xfrm>
          <a:prstGeom prst="rect">
            <a:avLst/>
          </a:prstGeom>
          <a:noFill/>
        </p:spPr>
        <p:txBody>
          <a:bodyPr wrap="square">
            <a:spAutoFit/>
          </a:bodyPr>
          <a:lstStyle/>
          <a:p>
            <a:pPr marL="97790">
              <a:lnSpc>
                <a:spcPct val="100000"/>
              </a:lnSpc>
              <a:spcBef>
                <a:spcPts val="120"/>
              </a:spcBef>
            </a:pPr>
            <a:r>
              <a:rPr lang="en-PH" sz="2000" spc="-25" dirty="0">
                <a:solidFill>
                  <a:srgbClr val="0E1D36"/>
                </a:solidFill>
                <a:latin typeface="Arial" panose="020B0604020202020204" pitchFamily="34" charset="0"/>
                <a:cs typeface="Arial" panose="020B0604020202020204" pitchFamily="34" charset="0"/>
              </a:rPr>
              <a:t>20%</a:t>
            </a:r>
            <a:endParaRPr lang="en-PH" sz="2000" dirty="0">
              <a:latin typeface="Arial" panose="020B0604020202020204" pitchFamily="34" charset="0"/>
              <a:cs typeface="Arial" panose="020B0604020202020204" pitchFamily="34" charset="0"/>
            </a:endParaRPr>
          </a:p>
        </p:txBody>
      </p:sp>
      <p:sp>
        <p:nvSpPr>
          <p:cNvPr id="57" name="TextBox 56">
            <a:extLst>
              <a:ext uri="{FF2B5EF4-FFF2-40B4-BE49-F238E27FC236}">
                <a16:creationId xmlns:a16="http://schemas.microsoft.com/office/drawing/2014/main" id="{94F4F659-F71B-96E0-2EF2-90419EAA312C}"/>
              </a:ext>
            </a:extLst>
          </p:cNvPr>
          <p:cNvSpPr txBox="1"/>
          <p:nvPr/>
        </p:nvSpPr>
        <p:spPr>
          <a:xfrm>
            <a:off x="6447050" y="3478881"/>
            <a:ext cx="2591324" cy="669414"/>
          </a:xfrm>
          <a:prstGeom prst="rect">
            <a:avLst/>
          </a:prstGeom>
          <a:noFill/>
        </p:spPr>
        <p:txBody>
          <a:bodyPr wrap="square">
            <a:spAutoFit/>
          </a:bodyPr>
          <a:lstStyle/>
          <a:p>
            <a:pPr>
              <a:lnSpc>
                <a:spcPts val="2330"/>
              </a:lnSpc>
              <a:spcBef>
                <a:spcPts val="1639"/>
              </a:spcBef>
            </a:pPr>
            <a:r>
              <a:rPr lang="en-US" sz="1000" spc="-10" dirty="0">
                <a:solidFill>
                  <a:srgbClr val="0E1D36"/>
                </a:solidFill>
                <a:latin typeface="Arial" panose="020B0604020202020204" pitchFamily="34" charset="0"/>
                <a:cs typeface="Arial" panose="020B0604020202020204" pitchFamily="34" charset="0"/>
              </a:rPr>
              <a:t>Other</a:t>
            </a:r>
            <a:endParaRPr lang="en-US" sz="1000" dirty="0">
              <a:latin typeface="Arial" panose="020B0604020202020204" pitchFamily="34" charset="0"/>
              <a:cs typeface="Arial" panose="020B0604020202020204" pitchFamily="34" charset="0"/>
            </a:endParaRPr>
          </a:p>
          <a:p>
            <a:pPr>
              <a:lnSpc>
                <a:spcPts val="1130"/>
              </a:lnSpc>
            </a:pPr>
            <a:r>
              <a:rPr lang="en-US" sz="800" dirty="0">
                <a:solidFill>
                  <a:srgbClr val="0E1D36"/>
                </a:solidFill>
                <a:latin typeface="Arial" panose="020B0604020202020204" pitchFamily="34" charset="0"/>
                <a:cs typeface="Arial" panose="020B0604020202020204" pitchFamily="34" charset="0"/>
              </a:rPr>
              <a:t>(Academic</a:t>
            </a:r>
            <a:r>
              <a:rPr lang="en-US" sz="800" spc="160" dirty="0">
                <a:solidFill>
                  <a:srgbClr val="0E1D36"/>
                </a:solidFill>
                <a:latin typeface="Arial" panose="020B0604020202020204" pitchFamily="34" charset="0"/>
                <a:cs typeface="Arial" panose="020B0604020202020204" pitchFamily="34" charset="0"/>
              </a:rPr>
              <a:t> </a:t>
            </a:r>
            <a:r>
              <a:rPr lang="en-US" sz="800" dirty="0">
                <a:solidFill>
                  <a:srgbClr val="0E1D36"/>
                </a:solidFill>
                <a:latin typeface="Arial" panose="020B0604020202020204" pitchFamily="34" charset="0"/>
                <a:cs typeface="Arial" panose="020B0604020202020204" pitchFamily="34" charset="0"/>
              </a:rPr>
              <a:t>institutions,</a:t>
            </a:r>
            <a:r>
              <a:rPr lang="en-US" sz="800" spc="165" dirty="0">
                <a:solidFill>
                  <a:srgbClr val="0E1D36"/>
                </a:solidFill>
                <a:latin typeface="Arial" panose="020B0604020202020204" pitchFamily="34" charset="0"/>
                <a:cs typeface="Arial" panose="020B0604020202020204" pitchFamily="34" charset="0"/>
              </a:rPr>
              <a:t> </a:t>
            </a:r>
            <a:r>
              <a:rPr lang="en-US" sz="800" dirty="0">
                <a:solidFill>
                  <a:srgbClr val="0E1D36"/>
                </a:solidFill>
                <a:latin typeface="Arial" panose="020B0604020202020204" pitchFamily="34" charset="0"/>
                <a:cs typeface="Arial" panose="020B0604020202020204" pitchFamily="34" charset="0"/>
              </a:rPr>
              <a:t>industry</a:t>
            </a:r>
            <a:r>
              <a:rPr lang="en-US" sz="800" spc="160" dirty="0">
                <a:solidFill>
                  <a:srgbClr val="0E1D36"/>
                </a:solidFill>
                <a:latin typeface="Arial" panose="020B0604020202020204" pitchFamily="34" charset="0"/>
                <a:cs typeface="Arial" panose="020B0604020202020204" pitchFamily="34" charset="0"/>
              </a:rPr>
              <a:t> </a:t>
            </a:r>
            <a:r>
              <a:rPr lang="en-US" sz="800" dirty="0">
                <a:solidFill>
                  <a:srgbClr val="0E1D36"/>
                </a:solidFill>
                <a:latin typeface="Arial" panose="020B0604020202020204" pitchFamily="34" charset="0"/>
                <a:cs typeface="Arial" panose="020B0604020202020204" pitchFamily="34" charset="0"/>
              </a:rPr>
              <a:t>associations,</a:t>
            </a:r>
            <a:r>
              <a:rPr lang="en-US" sz="800" spc="165" dirty="0">
                <a:solidFill>
                  <a:srgbClr val="0E1D36"/>
                </a:solidFill>
                <a:latin typeface="Arial" panose="020B0604020202020204" pitchFamily="34" charset="0"/>
                <a:cs typeface="Arial" panose="020B0604020202020204" pitchFamily="34" charset="0"/>
              </a:rPr>
              <a:t> </a:t>
            </a:r>
            <a:r>
              <a:rPr lang="en-US" sz="800" spc="-10" dirty="0">
                <a:solidFill>
                  <a:srgbClr val="0E1D36"/>
                </a:solidFill>
                <a:latin typeface="Arial" panose="020B0604020202020204" pitchFamily="34" charset="0"/>
                <a:cs typeface="Arial" panose="020B0604020202020204" pitchFamily="34" charset="0"/>
              </a:rPr>
              <a:t>media,</a:t>
            </a:r>
            <a:r>
              <a:rPr lang="en-US" sz="800" dirty="0">
                <a:latin typeface="Arial" panose="020B0604020202020204" pitchFamily="34" charset="0"/>
                <a:cs typeface="Arial" panose="020B0604020202020204" pitchFamily="34" charset="0"/>
              </a:rPr>
              <a:t>  </a:t>
            </a:r>
            <a:r>
              <a:rPr lang="en-US" sz="800" dirty="0">
                <a:solidFill>
                  <a:srgbClr val="0E1D36"/>
                </a:solidFill>
                <a:latin typeface="Arial" panose="020B0604020202020204" pitchFamily="34" charset="0"/>
                <a:cs typeface="Arial" panose="020B0604020202020204" pitchFamily="34" charset="0"/>
              </a:rPr>
              <a:t>consultants,</a:t>
            </a:r>
            <a:r>
              <a:rPr lang="en-US" sz="800" spc="165" dirty="0">
                <a:solidFill>
                  <a:srgbClr val="0E1D36"/>
                </a:solidFill>
                <a:latin typeface="Arial" panose="020B0604020202020204" pitchFamily="34" charset="0"/>
                <a:cs typeface="Arial" panose="020B0604020202020204" pitchFamily="34" charset="0"/>
              </a:rPr>
              <a:t> </a:t>
            </a:r>
            <a:r>
              <a:rPr lang="en-US" sz="800" spc="-20" dirty="0">
                <a:solidFill>
                  <a:srgbClr val="0E1D36"/>
                </a:solidFill>
                <a:latin typeface="Arial" panose="020B0604020202020204" pitchFamily="34" charset="0"/>
                <a:cs typeface="Arial" panose="020B0604020202020204" pitchFamily="34" charset="0"/>
              </a:rPr>
              <a:t>etc.)</a:t>
            </a:r>
            <a:endParaRPr lang="en-PH" sz="800" dirty="0">
              <a:latin typeface="Arial" panose="020B0604020202020204" pitchFamily="34" charset="0"/>
            </a:endParaRPr>
          </a:p>
        </p:txBody>
      </p:sp>
      <p:sp>
        <p:nvSpPr>
          <p:cNvPr id="59" name="TextBox 58">
            <a:extLst>
              <a:ext uri="{FF2B5EF4-FFF2-40B4-BE49-F238E27FC236}">
                <a16:creationId xmlns:a16="http://schemas.microsoft.com/office/drawing/2014/main" id="{52514E02-4130-A4FB-0186-E1CF551653E9}"/>
              </a:ext>
            </a:extLst>
          </p:cNvPr>
          <p:cNvSpPr txBox="1"/>
          <p:nvPr/>
        </p:nvSpPr>
        <p:spPr>
          <a:xfrm>
            <a:off x="6440710" y="4173678"/>
            <a:ext cx="2352898" cy="327462"/>
          </a:xfrm>
          <a:prstGeom prst="rect">
            <a:avLst/>
          </a:prstGeom>
          <a:noFill/>
        </p:spPr>
        <p:txBody>
          <a:bodyPr wrap="square">
            <a:spAutoFit/>
          </a:bodyPr>
          <a:lstStyle/>
          <a:p>
            <a:pPr marR="5080">
              <a:lnSpc>
                <a:spcPts val="2140"/>
              </a:lnSpc>
              <a:spcBef>
                <a:spcPts val="365"/>
              </a:spcBef>
            </a:pPr>
            <a:r>
              <a:rPr lang="en-PH" sz="1000" dirty="0">
                <a:solidFill>
                  <a:srgbClr val="0E1D36"/>
                </a:solidFill>
                <a:latin typeface="Arial" panose="020B0604020202020204" pitchFamily="34" charset="0"/>
                <a:cs typeface="Arial" panose="020B0604020202020204" pitchFamily="34" charset="0"/>
              </a:rPr>
              <a:t>Senior</a:t>
            </a:r>
            <a:r>
              <a:rPr lang="en-PH" sz="1000" spc="25" dirty="0">
                <a:solidFill>
                  <a:srgbClr val="0E1D36"/>
                </a:solidFill>
                <a:latin typeface="Arial" panose="020B0604020202020204" pitchFamily="34" charset="0"/>
                <a:cs typeface="Arial" panose="020B0604020202020204" pitchFamily="34" charset="0"/>
              </a:rPr>
              <a:t> </a:t>
            </a:r>
            <a:r>
              <a:rPr lang="en-PH" sz="1000" dirty="0">
                <a:solidFill>
                  <a:srgbClr val="0E1D36"/>
                </a:solidFill>
                <a:latin typeface="Arial" panose="020B0604020202020204" pitchFamily="34" charset="0"/>
                <a:cs typeface="Arial" panose="020B0604020202020204" pitchFamily="34" charset="0"/>
              </a:rPr>
              <a:t>Vice</a:t>
            </a:r>
            <a:r>
              <a:rPr lang="en-PH" sz="1000" spc="25" dirty="0">
                <a:solidFill>
                  <a:srgbClr val="0E1D36"/>
                </a:solidFill>
                <a:latin typeface="Arial" panose="020B0604020202020204" pitchFamily="34" charset="0"/>
                <a:cs typeface="Arial" panose="020B0604020202020204" pitchFamily="34" charset="0"/>
              </a:rPr>
              <a:t> </a:t>
            </a:r>
            <a:r>
              <a:rPr lang="en-PH" sz="1000" spc="-10" dirty="0">
                <a:solidFill>
                  <a:srgbClr val="0E1D36"/>
                </a:solidFill>
                <a:latin typeface="Arial" panose="020B0604020202020204" pitchFamily="34" charset="0"/>
                <a:cs typeface="Arial" panose="020B0604020202020204" pitchFamily="34" charset="0"/>
              </a:rPr>
              <a:t>President/</a:t>
            </a:r>
            <a:r>
              <a:rPr lang="en-PH" sz="1000" dirty="0">
                <a:solidFill>
                  <a:srgbClr val="0E1D36"/>
                </a:solidFill>
                <a:latin typeface="Arial" panose="020B0604020202020204" pitchFamily="34" charset="0"/>
                <a:cs typeface="Arial" panose="020B0604020202020204" pitchFamily="34" charset="0"/>
              </a:rPr>
              <a:t>Vice</a:t>
            </a:r>
            <a:r>
              <a:rPr lang="en-PH" sz="1000" spc="20" dirty="0">
                <a:solidFill>
                  <a:srgbClr val="0E1D36"/>
                </a:solidFill>
                <a:latin typeface="Arial" panose="020B0604020202020204" pitchFamily="34" charset="0"/>
                <a:cs typeface="Arial" panose="020B0604020202020204" pitchFamily="34" charset="0"/>
              </a:rPr>
              <a:t> </a:t>
            </a:r>
            <a:r>
              <a:rPr lang="en-PH" sz="1000" spc="-10" dirty="0">
                <a:solidFill>
                  <a:srgbClr val="0E1D36"/>
                </a:solidFill>
                <a:latin typeface="Arial" panose="020B0604020202020204" pitchFamily="34" charset="0"/>
                <a:cs typeface="Arial" panose="020B0604020202020204" pitchFamily="34" charset="0"/>
              </a:rPr>
              <a:t>President</a:t>
            </a:r>
            <a:endParaRPr lang="en-PH" sz="1000" dirty="0">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7E7AF1C2-8D27-BF3A-CB55-FB86FD4000AF}"/>
              </a:ext>
            </a:extLst>
          </p:cNvPr>
          <p:cNvSpPr txBox="1"/>
          <p:nvPr/>
        </p:nvSpPr>
        <p:spPr>
          <a:xfrm>
            <a:off x="6437001" y="4618698"/>
            <a:ext cx="2352898" cy="592791"/>
          </a:xfrm>
          <a:prstGeom prst="rect">
            <a:avLst/>
          </a:prstGeom>
          <a:noFill/>
        </p:spPr>
        <p:txBody>
          <a:bodyPr wrap="square">
            <a:spAutoFit/>
          </a:bodyPr>
          <a:lstStyle/>
          <a:p>
            <a:pPr marR="454659">
              <a:lnSpc>
                <a:spcPts val="2140"/>
              </a:lnSpc>
              <a:spcBef>
                <a:spcPts val="1500"/>
              </a:spcBef>
            </a:pPr>
            <a:r>
              <a:rPr lang="en-PH" sz="1000" dirty="0">
                <a:solidFill>
                  <a:srgbClr val="0E1D36"/>
                </a:solidFill>
                <a:latin typeface="Arial" panose="020B0604020202020204" pitchFamily="34" charset="0"/>
                <a:cs typeface="Arial" panose="020B0604020202020204" pitchFamily="34" charset="0"/>
              </a:rPr>
              <a:t>General</a:t>
            </a:r>
            <a:r>
              <a:rPr lang="en-PH" sz="1000" spc="70" dirty="0">
                <a:solidFill>
                  <a:srgbClr val="0E1D36"/>
                </a:solidFill>
                <a:latin typeface="Arial" panose="020B0604020202020204" pitchFamily="34" charset="0"/>
                <a:cs typeface="Arial" panose="020B0604020202020204" pitchFamily="34" charset="0"/>
              </a:rPr>
              <a:t> </a:t>
            </a:r>
            <a:r>
              <a:rPr lang="en-PH" sz="1000" spc="-10" dirty="0">
                <a:solidFill>
                  <a:srgbClr val="0E1D36"/>
                </a:solidFill>
                <a:latin typeface="Arial" panose="020B0604020202020204" pitchFamily="34" charset="0"/>
                <a:cs typeface="Arial" panose="020B0604020202020204" pitchFamily="34" charset="0"/>
              </a:rPr>
              <a:t>Manager/</a:t>
            </a:r>
            <a:r>
              <a:rPr lang="en-PH" sz="1000" dirty="0">
                <a:solidFill>
                  <a:srgbClr val="0E1D36"/>
                </a:solidFill>
                <a:latin typeface="Arial" panose="020B0604020202020204" pitchFamily="34" charset="0"/>
                <a:cs typeface="Arial" panose="020B0604020202020204" pitchFamily="34" charset="0"/>
              </a:rPr>
              <a:t>Executive</a:t>
            </a:r>
            <a:r>
              <a:rPr lang="en-PH" sz="1000" spc="45" dirty="0">
                <a:solidFill>
                  <a:srgbClr val="0E1D36"/>
                </a:solidFill>
                <a:latin typeface="Arial" panose="020B0604020202020204" pitchFamily="34" charset="0"/>
                <a:cs typeface="Arial" panose="020B0604020202020204" pitchFamily="34" charset="0"/>
              </a:rPr>
              <a:t> </a:t>
            </a:r>
            <a:r>
              <a:rPr lang="en-PH" sz="1000" spc="-10" dirty="0">
                <a:solidFill>
                  <a:srgbClr val="0E1D36"/>
                </a:solidFill>
                <a:latin typeface="Arial" panose="020B0604020202020204" pitchFamily="34" charset="0"/>
                <a:cs typeface="Arial" panose="020B0604020202020204" pitchFamily="34" charset="0"/>
              </a:rPr>
              <a:t>Director</a:t>
            </a:r>
            <a:endParaRPr lang="en-PH"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3748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26586-CEA6-3BDC-C8DD-29E40F210A44}"/>
            </a:ext>
          </a:extLst>
        </p:cNvPr>
        <p:cNvGrpSpPr/>
        <p:nvPr/>
      </p:nvGrpSpPr>
      <p:grpSpPr>
        <a:xfrm>
          <a:off x="0" y="0"/>
          <a:ext cx="0" cy="0"/>
          <a:chOff x="0" y="0"/>
          <a:chExt cx="0" cy="0"/>
        </a:xfrm>
      </p:grpSpPr>
      <p:sp>
        <p:nvSpPr>
          <p:cNvPr id="98" name="Rectangle 97">
            <a:extLst>
              <a:ext uri="{FF2B5EF4-FFF2-40B4-BE49-F238E27FC236}">
                <a16:creationId xmlns:a16="http://schemas.microsoft.com/office/drawing/2014/main" id="{84B537CF-9DE6-1AC1-617B-B8DBDF266913}"/>
              </a:ext>
            </a:extLst>
          </p:cNvPr>
          <p:cNvSpPr/>
          <p:nvPr/>
        </p:nvSpPr>
        <p:spPr>
          <a:xfrm>
            <a:off x="5307052" y="4689159"/>
            <a:ext cx="4747169" cy="847047"/>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sz="4000" dirty="0">
              <a:latin typeface="Arial" panose="020B0604020202020204" pitchFamily="34" charset="0"/>
              <a:cs typeface="Arial" panose="020B0604020202020204" pitchFamily="34" charset="0"/>
            </a:endParaRPr>
          </a:p>
        </p:txBody>
      </p:sp>
      <p:sp>
        <p:nvSpPr>
          <p:cNvPr id="95" name="Rectangle 94">
            <a:extLst>
              <a:ext uri="{FF2B5EF4-FFF2-40B4-BE49-F238E27FC236}">
                <a16:creationId xmlns:a16="http://schemas.microsoft.com/office/drawing/2014/main" id="{63F942B0-CE52-9E44-ED5B-16A252DA01BC}"/>
              </a:ext>
            </a:extLst>
          </p:cNvPr>
          <p:cNvSpPr/>
          <p:nvPr/>
        </p:nvSpPr>
        <p:spPr>
          <a:xfrm>
            <a:off x="5318142" y="3109777"/>
            <a:ext cx="1577895" cy="157879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PH" sz="4000" spc="30" dirty="0">
                <a:solidFill>
                  <a:srgbClr val="0E1D36"/>
                </a:solidFill>
                <a:latin typeface="Arial" panose="020B0604020202020204" pitchFamily="34" charset="0"/>
                <a:cs typeface="Arial" panose="020B0604020202020204" pitchFamily="34" charset="0"/>
              </a:rPr>
              <a:t>75%</a:t>
            </a:r>
            <a:endParaRPr lang="en-PH" sz="4000" dirty="0">
              <a:latin typeface="Arial" panose="020B0604020202020204" pitchFamily="34" charset="0"/>
              <a:cs typeface="Arial" panose="020B0604020202020204" pitchFamily="34" charset="0"/>
            </a:endParaRPr>
          </a:p>
        </p:txBody>
      </p:sp>
      <p:sp>
        <p:nvSpPr>
          <p:cNvPr id="3" name="object 63" descr="$PPTXTitle">
            <a:extLst>
              <a:ext uri="{FF2B5EF4-FFF2-40B4-BE49-F238E27FC236}">
                <a16:creationId xmlns:a16="http://schemas.microsoft.com/office/drawing/2014/main" id="{EB22A267-9BBE-3893-ED88-E4BC165ABE0C}"/>
              </a:ext>
            </a:extLst>
          </p:cNvPr>
          <p:cNvSpPr txBox="1">
            <a:spLocks/>
          </p:cNvSpPr>
          <p:nvPr/>
        </p:nvSpPr>
        <p:spPr>
          <a:xfrm>
            <a:off x="662733" y="224836"/>
            <a:ext cx="6669522" cy="689420"/>
          </a:xfrm>
          <a:prstGeom prst="rect">
            <a:avLst/>
          </a:prstGeom>
        </p:spPr>
        <p:txBody>
          <a:bodyPr vert="horz" wrap="square" lIns="0" tIns="12065" rIns="0" bIns="0" rtlCol="0" anchor="t">
            <a:spAutoFit/>
          </a:bodyPr>
          <a:lstStyle>
            <a:lvl1pPr algn="l" defTabSz="914674" rtl="0" eaLnBrk="1" latinLnBrk="0" hangingPunct="1">
              <a:lnSpc>
                <a:spcPct val="90000"/>
              </a:lnSpc>
              <a:spcBef>
                <a:spcPct val="0"/>
              </a:spcBef>
              <a:buNone/>
              <a:defRPr sz="4401" kern="1200">
                <a:solidFill>
                  <a:schemeClr val="tx1"/>
                </a:solidFill>
                <a:latin typeface="+mj-lt"/>
                <a:ea typeface="+mj-ea"/>
                <a:cs typeface="+mj-cs"/>
              </a:defRPr>
            </a:lvl1pPr>
          </a:lstStyle>
          <a:p>
            <a:pPr marL="12700">
              <a:lnSpc>
                <a:spcPct val="100000"/>
              </a:lnSpc>
              <a:spcBef>
                <a:spcPts val="95"/>
              </a:spcBef>
            </a:pPr>
            <a:r>
              <a:rPr lang="en-PH" sz="4400" spc="90" dirty="0">
                <a:solidFill>
                  <a:schemeClr val="accent3"/>
                </a:solidFill>
                <a:latin typeface="Arial"/>
                <a:cs typeface="Arial"/>
              </a:rPr>
              <a:t>G2E By the Numbers</a:t>
            </a:r>
            <a:endParaRPr lang="en-PH" sz="4400" spc="-10" dirty="0">
              <a:solidFill>
                <a:schemeClr val="accent3"/>
              </a:solidFill>
              <a:latin typeface="Arial"/>
              <a:cs typeface="Arial"/>
            </a:endParaRPr>
          </a:p>
        </p:txBody>
      </p:sp>
      <p:sp>
        <p:nvSpPr>
          <p:cNvPr id="2" name="object 65">
            <a:extLst>
              <a:ext uri="{FF2B5EF4-FFF2-40B4-BE49-F238E27FC236}">
                <a16:creationId xmlns:a16="http://schemas.microsoft.com/office/drawing/2014/main" id="{2233DE03-E614-A563-1061-A96C42DDB58C}"/>
              </a:ext>
            </a:extLst>
          </p:cNvPr>
          <p:cNvSpPr/>
          <p:nvPr/>
        </p:nvSpPr>
        <p:spPr>
          <a:xfrm>
            <a:off x="756197" y="1460399"/>
            <a:ext cx="3846970" cy="621474"/>
          </a:xfrm>
          <a:custGeom>
            <a:avLst/>
            <a:gdLst/>
            <a:ahLst/>
            <a:cxnLst/>
            <a:rect l="l" t="t" r="r" b="b"/>
            <a:pathLst>
              <a:path w="6576059" h="1062354">
                <a:moveTo>
                  <a:pt x="6575716" y="0"/>
                </a:moveTo>
                <a:lnTo>
                  <a:pt x="0" y="0"/>
                </a:lnTo>
                <a:lnTo>
                  <a:pt x="0" y="1061726"/>
                </a:lnTo>
                <a:lnTo>
                  <a:pt x="6575716" y="1061726"/>
                </a:lnTo>
                <a:lnTo>
                  <a:pt x="6575716" y="0"/>
                </a:lnTo>
                <a:close/>
              </a:path>
            </a:pathLst>
          </a:custGeom>
          <a:solidFill>
            <a:srgbClr val="87EB89"/>
          </a:solidFill>
        </p:spPr>
        <p:txBody>
          <a:bodyPr wrap="square" lIns="0" tIns="0" rIns="0" bIns="0" rtlCol="0"/>
          <a:lstStyle/>
          <a:p>
            <a:endParaRPr dirty="0">
              <a:latin typeface="Arial" panose="020B0604020202020204" pitchFamily="34" charset="0"/>
            </a:endParaRPr>
          </a:p>
        </p:txBody>
      </p:sp>
      <p:sp>
        <p:nvSpPr>
          <p:cNvPr id="51" name="object 66">
            <a:extLst>
              <a:ext uri="{FF2B5EF4-FFF2-40B4-BE49-F238E27FC236}">
                <a16:creationId xmlns:a16="http://schemas.microsoft.com/office/drawing/2014/main" id="{0F04507A-E3A6-3B23-5924-E112F072CAB4}"/>
              </a:ext>
            </a:extLst>
          </p:cNvPr>
          <p:cNvSpPr txBox="1"/>
          <p:nvPr/>
        </p:nvSpPr>
        <p:spPr>
          <a:xfrm>
            <a:off x="902568" y="1501420"/>
            <a:ext cx="3168689" cy="561500"/>
          </a:xfrm>
          <a:prstGeom prst="rect">
            <a:avLst/>
          </a:prstGeom>
        </p:spPr>
        <p:txBody>
          <a:bodyPr vert="horz" wrap="square" lIns="0" tIns="12065" rIns="0" bIns="0" rtlCol="0">
            <a:spAutoFit/>
          </a:bodyPr>
          <a:lstStyle/>
          <a:p>
            <a:pPr marL="12700" marR="5080">
              <a:lnSpc>
                <a:spcPct val="100600"/>
              </a:lnSpc>
              <a:spcBef>
                <a:spcPts val="95"/>
              </a:spcBef>
            </a:pPr>
            <a:r>
              <a:rPr dirty="0">
                <a:solidFill>
                  <a:srgbClr val="0E1D36"/>
                </a:solidFill>
                <a:latin typeface="Arial" panose="020B0604020202020204" pitchFamily="34" charset="0"/>
                <a:cs typeface="Arial" panose="020B0604020202020204" pitchFamily="34" charset="0"/>
              </a:rPr>
              <a:t>TOP</a:t>
            </a:r>
            <a:r>
              <a:rPr spc="-65" dirty="0">
                <a:solidFill>
                  <a:srgbClr val="0E1D36"/>
                </a:solidFill>
                <a:latin typeface="Arial" panose="020B0604020202020204" pitchFamily="34" charset="0"/>
                <a:cs typeface="Arial" panose="020B0604020202020204" pitchFamily="34" charset="0"/>
              </a:rPr>
              <a:t> </a:t>
            </a:r>
            <a:r>
              <a:rPr dirty="0">
                <a:solidFill>
                  <a:srgbClr val="0E1D36"/>
                </a:solidFill>
                <a:latin typeface="Arial" panose="020B0604020202020204" pitchFamily="34" charset="0"/>
                <a:cs typeface="Arial" panose="020B0604020202020204" pitchFamily="34" charset="0"/>
              </a:rPr>
              <a:t>ATTENDEE</a:t>
            </a:r>
            <a:r>
              <a:rPr spc="-65" dirty="0">
                <a:solidFill>
                  <a:srgbClr val="0E1D36"/>
                </a:solidFill>
                <a:latin typeface="Arial" panose="020B0604020202020204" pitchFamily="34" charset="0"/>
                <a:cs typeface="Arial" panose="020B0604020202020204" pitchFamily="34" charset="0"/>
              </a:rPr>
              <a:t> </a:t>
            </a:r>
            <a:r>
              <a:rPr spc="-10" dirty="0">
                <a:solidFill>
                  <a:srgbClr val="0E1D36"/>
                </a:solidFill>
                <a:latin typeface="Arial" panose="020B0604020202020204" pitchFamily="34" charset="0"/>
                <a:cs typeface="Arial" panose="020B0604020202020204" pitchFamily="34" charset="0"/>
              </a:rPr>
              <a:t>BUSINESS CATEGORIES</a:t>
            </a:r>
            <a:endParaRPr dirty="0">
              <a:latin typeface="Arial" panose="020B0604020202020204" pitchFamily="34" charset="0"/>
              <a:cs typeface="Arial" panose="020B0604020202020204" pitchFamily="34" charset="0"/>
            </a:endParaRPr>
          </a:p>
        </p:txBody>
      </p:sp>
      <p:grpSp>
        <p:nvGrpSpPr>
          <p:cNvPr id="67" name="object 77">
            <a:extLst>
              <a:ext uri="{FF2B5EF4-FFF2-40B4-BE49-F238E27FC236}">
                <a16:creationId xmlns:a16="http://schemas.microsoft.com/office/drawing/2014/main" id="{9EE71553-E891-3C75-CCAC-6CA7F6946E48}"/>
              </a:ext>
            </a:extLst>
          </p:cNvPr>
          <p:cNvGrpSpPr/>
          <p:nvPr/>
        </p:nvGrpSpPr>
        <p:grpSpPr>
          <a:xfrm>
            <a:off x="4230492" y="1460399"/>
            <a:ext cx="372587" cy="372587"/>
            <a:chOff x="7582931" y="2713896"/>
            <a:chExt cx="636905" cy="636905"/>
          </a:xfrm>
        </p:grpSpPr>
        <p:sp>
          <p:nvSpPr>
            <p:cNvPr id="68" name="object 78">
              <a:extLst>
                <a:ext uri="{FF2B5EF4-FFF2-40B4-BE49-F238E27FC236}">
                  <a16:creationId xmlns:a16="http://schemas.microsoft.com/office/drawing/2014/main" id="{32327F06-9E85-86FC-1FB1-1BB6062E1756}"/>
                </a:ext>
              </a:extLst>
            </p:cNvPr>
            <p:cNvSpPr/>
            <p:nvPr/>
          </p:nvSpPr>
          <p:spPr>
            <a:xfrm>
              <a:off x="7582931" y="2713896"/>
              <a:ext cx="636905" cy="636905"/>
            </a:xfrm>
            <a:custGeom>
              <a:avLst/>
              <a:gdLst/>
              <a:ahLst/>
              <a:cxnLst/>
              <a:rect l="l" t="t" r="r" b="b"/>
              <a:pathLst>
                <a:path w="636904" h="636904">
                  <a:moveTo>
                    <a:pt x="636713" y="0"/>
                  </a:moveTo>
                  <a:lnTo>
                    <a:pt x="0" y="0"/>
                  </a:lnTo>
                  <a:lnTo>
                    <a:pt x="0" y="636713"/>
                  </a:lnTo>
                  <a:lnTo>
                    <a:pt x="636713" y="636713"/>
                  </a:lnTo>
                  <a:lnTo>
                    <a:pt x="636713" y="0"/>
                  </a:lnTo>
                  <a:close/>
                </a:path>
              </a:pathLst>
            </a:custGeom>
            <a:solidFill>
              <a:srgbClr val="0E1D36"/>
            </a:solidFill>
          </p:spPr>
          <p:txBody>
            <a:bodyPr wrap="square" lIns="0" tIns="0" rIns="0" bIns="0" rtlCol="0"/>
            <a:lstStyle/>
            <a:p>
              <a:endParaRPr dirty="0">
                <a:latin typeface="Arial" panose="020B0604020202020204" pitchFamily="34" charset="0"/>
              </a:endParaRPr>
            </a:p>
          </p:txBody>
        </p:sp>
        <p:sp>
          <p:nvSpPr>
            <p:cNvPr id="69" name="object 79">
              <a:extLst>
                <a:ext uri="{FF2B5EF4-FFF2-40B4-BE49-F238E27FC236}">
                  <a16:creationId xmlns:a16="http://schemas.microsoft.com/office/drawing/2014/main" id="{1291255C-7244-38B9-45A0-ADA44A89C3BA}"/>
                </a:ext>
              </a:extLst>
            </p:cNvPr>
            <p:cNvSpPr/>
            <p:nvPr/>
          </p:nvSpPr>
          <p:spPr>
            <a:xfrm>
              <a:off x="7698111" y="2829467"/>
              <a:ext cx="406400" cy="405765"/>
            </a:xfrm>
            <a:custGeom>
              <a:avLst/>
              <a:gdLst/>
              <a:ahLst/>
              <a:cxnLst/>
              <a:rect l="l" t="t" r="r" b="b"/>
              <a:pathLst>
                <a:path w="406400" h="405764">
                  <a:moveTo>
                    <a:pt x="203177" y="0"/>
                  </a:moveTo>
                  <a:lnTo>
                    <a:pt x="124093" y="2238"/>
                  </a:lnTo>
                  <a:lnTo>
                    <a:pt x="59511" y="8343"/>
                  </a:lnTo>
                  <a:lnTo>
                    <a:pt x="15967" y="17400"/>
                  </a:lnTo>
                  <a:lnTo>
                    <a:pt x="0" y="28491"/>
                  </a:lnTo>
                  <a:lnTo>
                    <a:pt x="0" y="72102"/>
                  </a:lnTo>
                  <a:lnTo>
                    <a:pt x="2475" y="76564"/>
                  </a:lnTo>
                  <a:lnTo>
                    <a:pt x="9652" y="80805"/>
                  </a:lnTo>
                  <a:lnTo>
                    <a:pt x="21154" y="84773"/>
                  </a:lnTo>
                  <a:lnTo>
                    <a:pt x="36606" y="88416"/>
                  </a:lnTo>
                  <a:lnTo>
                    <a:pt x="21154" y="92065"/>
                  </a:lnTo>
                  <a:lnTo>
                    <a:pt x="9652" y="96036"/>
                  </a:lnTo>
                  <a:lnTo>
                    <a:pt x="2475" y="100278"/>
                  </a:lnTo>
                  <a:lnTo>
                    <a:pt x="0" y="104740"/>
                  </a:lnTo>
                  <a:lnTo>
                    <a:pt x="0" y="148341"/>
                  </a:lnTo>
                  <a:lnTo>
                    <a:pt x="2475" y="152802"/>
                  </a:lnTo>
                  <a:lnTo>
                    <a:pt x="9652" y="157044"/>
                  </a:lnTo>
                  <a:lnTo>
                    <a:pt x="21154" y="161016"/>
                  </a:lnTo>
                  <a:lnTo>
                    <a:pt x="36606" y="164665"/>
                  </a:lnTo>
                  <a:lnTo>
                    <a:pt x="21154" y="168309"/>
                  </a:lnTo>
                  <a:lnTo>
                    <a:pt x="9652" y="172280"/>
                  </a:lnTo>
                  <a:lnTo>
                    <a:pt x="2475" y="176521"/>
                  </a:lnTo>
                  <a:lnTo>
                    <a:pt x="0" y="180978"/>
                  </a:lnTo>
                  <a:lnTo>
                    <a:pt x="0" y="224590"/>
                  </a:lnTo>
                  <a:lnTo>
                    <a:pt x="2475" y="229051"/>
                  </a:lnTo>
                  <a:lnTo>
                    <a:pt x="9652" y="233292"/>
                  </a:lnTo>
                  <a:lnTo>
                    <a:pt x="21154" y="237260"/>
                  </a:lnTo>
                  <a:lnTo>
                    <a:pt x="36606" y="240903"/>
                  </a:lnTo>
                  <a:lnTo>
                    <a:pt x="21154" y="244552"/>
                  </a:lnTo>
                  <a:lnTo>
                    <a:pt x="9652" y="248523"/>
                  </a:lnTo>
                  <a:lnTo>
                    <a:pt x="2475" y="252765"/>
                  </a:lnTo>
                  <a:lnTo>
                    <a:pt x="0" y="257227"/>
                  </a:lnTo>
                  <a:lnTo>
                    <a:pt x="0" y="300839"/>
                  </a:lnTo>
                  <a:lnTo>
                    <a:pt x="2475" y="305296"/>
                  </a:lnTo>
                  <a:lnTo>
                    <a:pt x="9652" y="309537"/>
                  </a:lnTo>
                  <a:lnTo>
                    <a:pt x="21154" y="313508"/>
                  </a:lnTo>
                  <a:lnTo>
                    <a:pt x="36606" y="317152"/>
                  </a:lnTo>
                  <a:lnTo>
                    <a:pt x="21154" y="320797"/>
                  </a:lnTo>
                  <a:lnTo>
                    <a:pt x="9652" y="324767"/>
                  </a:lnTo>
                  <a:lnTo>
                    <a:pt x="2475" y="329008"/>
                  </a:lnTo>
                  <a:lnTo>
                    <a:pt x="0" y="333466"/>
                  </a:lnTo>
                  <a:lnTo>
                    <a:pt x="0" y="377077"/>
                  </a:lnTo>
                  <a:lnTo>
                    <a:pt x="15967" y="388170"/>
                  </a:lnTo>
                  <a:lnTo>
                    <a:pt x="59511" y="397230"/>
                  </a:lnTo>
                  <a:lnTo>
                    <a:pt x="124093" y="403338"/>
                  </a:lnTo>
                  <a:lnTo>
                    <a:pt x="203177" y="405579"/>
                  </a:lnTo>
                  <a:lnTo>
                    <a:pt x="282260" y="403338"/>
                  </a:lnTo>
                  <a:lnTo>
                    <a:pt x="346842" y="397230"/>
                  </a:lnTo>
                  <a:lnTo>
                    <a:pt x="390386" y="388170"/>
                  </a:lnTo>
                  <a:lnTo>
                    <a:pt x="406354" y="377077"/>
                  </a:lnTo>
                  <a:lnTo>
                    <a:pt x="406354" y="333466"/>
                  </a:lnTo>
                  <a:lnTo>
                    <a:pt x="403878" y="329008"/>
                  </a:lnTo>
                  <a:lnTo>
                    <a:pt x="396702" y="324767"/>
                  </a:lnTo>
                  <a:lnTo>
                    <a:pt x="385203" y="320797"/>
                  </a:lnTo>
                  <a:lnTo>
                    <a:pt x="369758" y="317152"/>
                  </a:lnTo>
                  <a:lnTo>
                    <a:pt x="385203" y="313508"/>
                  </a:lnTo>
                  <a:lnTo>
                    <a:pt x="396702" y="309537"/>
                  </a:lnTo>
                  <a:lnTo>
                    <a:pt x="403878" y="305296"/>
                  </a:lnTo>
                  <a:lnTo>
                    <a:pt x="406354" y="300839"/>
                  </a:lnTo>
                  <a:lnTo>
                    <a:pt x="406354" y="257227"/>
                  </a:lnTo>
                  <a:lnTo>
                    <a:pt x="403878" y="252765"/>
                  </a:lnTo>
                  <a:lnTo>
                    <a:pt x="396702" y="248523"/>
                  </a:lnTo>
                  <a:lnTo>
                    <a:pt x="385203" y="244552"/>
                  </a:lnTo>
                  <a:lnTo>
                    <a:pt x="369758" y="240903"/>
                  </a:lnTo>
                  <a:lnTo>
                    <a:pt x="385203" y="237260"/>
                  </a:lnTo>
                  <a:lnTo>
                    <a:pt x="396702" y="233292"/>
                  </a:lnTo>
                  <a:lnTo>
                    <a:pt x="403878" y="229051"/>
                  </a:lnTo>
                  <a:lnTo>
                    <a:pt x="406354" y="224590"/>
                  </a:lnTo>
                  <a:lnTo>
                    <a:pt x="406354" y="180978"/>
                  </a:lnTo>
                  <a:lnTo>
                    <a:pt x="403878" y="176521"/>
                  </a:lnTo>
                  <a:lnTo>
                    <a:pt x="396702" y="172280"/>
                  </a:lnTo>
                  <a:lnTo>
                    <a:pt x="385203" y="168309"/>
                  </a:lnTo>
                  <a:lnTo>
                    <a:pt x="369758" y="164665"/>
                  </a:lnTo>
                  <a:lnTo>
                    <a:pt x="385203" y="161016"/>
                  </a:lnTo>
                  <a:lnTo>
                    <a:pt x="396702" y="157044"/>
                  </a:lnTo>
                  <a:lnTo>
                    <a:pt x="403878" y="152802"/>
                  </a:lnTo>
                  <a:lnTo>
                    <a:pt x="406354" y="148341"/>
                  </a:lnTo>
                  <a:lnTo>
                    <a:pt x="406354" y="104740"/>
                  </a:lnTo>
                  <a:lnTo>
                    <a:pt x="403878" y="100278"/>
                  </a:lnTo>
                  <a:lnTo>
                    <a:pt x="396702" y="96036"/>
                  </a:lnTo>
                  <a:lnTo>
                    <a:pt x="385203" y="92065"/>
                  </a:lnTo>
                  <a:lnTo>
                    <a:pt x="369758" y="88416"/>
                  </a:lnTo>
                  <a:lnTo>
                    <a:pt x="385203" y="84773"/>
                  </a:lnTo>
                  <a:lnTo>
                    <a:pt x="396702" y="80805"/>
                  </a:lnTo>
                  <a:lnTo>
                    <a:pt x="403878" y="76564"/>
                  </a:lnTo>
                  <a:lnTo>
                    <a:pt x="406354" y="72102"/>
                  </a:lnTo>
                  <a:lnTo>
                    <a:pt x="406354" y="28491"/>
                  </a:lnTo>
                  <a:lnTo>
                    <a:pt x="390386" y="17400"/>
                  </a:lnTo>
                  <a:lnTo>
                    <a:pt x="346842" y="8343"/>
                  </a:lnTo>
                  <a:lnTo>
                    <a:pt x="282260" y="2238"/>
                  </a:lnTo>
                  <a:lnTo>
                    <a:pt x="203177" y="0"/>
                  </a:lnTo>
                  <a:close/>
                </a:path>
              </a:pathLst>
            </a:custGeom>
            <a:solidFill>
              <a:srgbClr val="87EB89"/>
            </a:solidFill>
          </p:spPr>
          <p:txBody>
            <a:bodyPr wrap="square" lIns="0" tIns="0" rIns="0" bIns="0" rtlCol="0"/>
            <a:lstStyle/>
            <a:p>
              <a:endParaRPr dirty="0">
                <a:latin typeface="Arial" panose="020B0604020202020204" pitchFamily="34" charset="0"/>
              </a:endParaRPr>
            </a:p>
          </p:txBody>
        </p:sp>
      </p:grpSp>
      <p:sp>
        <p:nvSpPr>
          <p:cNvPr id="85" name="TextBox 84">
            <a:extLst>
              <a:ext uri="{FF2B5EF4-FFF2-40B4-BE49-F238E27FC236}">
                <a16:creationId xmlns:a16="http://schemas.microsoft.com/office/drawing/2014/main" id="{52DDBA25-8FC0-48ED-DC40-632D37083C62}"/>
              </a:ext>
            </a:extLst>
          </p:cNvPr>
          <p:cNvSpPr txBox="1"/>
          <p:nvPr/>
        </p:nvSpPr>
        <p:spPr>
          <a:xfrm>
            <a:off x="793710" y="2149482"/>
            <a:ext cx="4235490" cy="3364960"/>
          </a:xfrm>
          <a:prstGeom prst="rect">
            <a:avLst/>
          </a:prstGeom>
          <a:noFill/>
        </p:spPr>
        <p:txBody>
          <a:bodyPr wrap="square">
            <a:spAutoFit/>
          </a:bodyPr>
          <a:lstStyle/>
          <a:p>
            <a:pPr marL="298450" indent="-285750" defTabSz="0">
              <a:lnSpc>
                <a:spcPct val="150000"/>
              </a:lnSpc>
              <a:buFont typeface="Wingdings" panose="05000000000000000000" pitchFamily="2" charset="2"/>
              <a:buChar char="§"/>
            </a:pPr>
            <a:r>
              <a:rPr lang="en-PH" dirty="0">
                <a:solidFill>
                  <a:srgbClr val="0E1D36"/>
                </a:solidFill>
                <a:latin typeface="Arial" panose="020B0604020202020204" pitchFamily="34" charset="0"/>
                <a:cs typeface="Arial" panose="020B0604020202020204" pitchFamily="34" charset="0"/>
              </a:rPr>
              <a:t>Casino Operations</a:t>
            </a:r>
          </a:p>
          <a:p>
            <a:pPr marL="298450" indent="-285750" defTabSz="0">
              <a:lnSpc>
                <a:spcPct val="150000"/>
              </a:lnSpc>
              <a:buFont typeface="Wingdings" panose="05000000000000000000" pitchFamily="2" charset="2"/>
              <a:buChar char="§"/>
            </a:pPr>
            <a:r>
              <a:rPr lang="en-PH" dirty="0">
                <a:solidFill>
                  <a:srgbClr val="0E1D36"/>
                </a:solidFill>
                <a:latin typeface="Arial" panose="020B0604020202020204" pitchFamily="34" charset="0"/>
                <a:cs typeface="Arial" panose="020B0604020202020204" pitchFamily="34" charset="0"/>
              </a:rPr>
              <a:t>Consulting</a:t>
            </a:r>
          </a:p>
          <a:p>
            <a:pPr marL="298450" indent="-285750" defTabSz="0">
              <a:lnSpc>
                <a:spcPct val="150000"/>
              </a:lnSpc>
              <a:buFont typeface="Wingdings" panose="05000000000000000000" pitchFamily="2" charset="2"/>
              <a:buChar char="§"/>
            </a:pPr>
            <a:r>
              <a:rPr lang="en-PH" dirty="0">
                <a:solidFill>
                  <a:srgbClr val="0E1D36"/>
                </a:solidFill>
                <a:latin typeface="Arial" panose="020B0604020202020204" pitchFamily="34" charset="0"/>
                <a:cs typeface="Arial" panose="020B0604020202020204" pitchFamily="34" charset="0"/>
              </a:rPr>
              <a:t>Finance/Payments Modernization</a:t>
            </a:r>
          </a:p>
          <a:p>
            <a:pPr marL="298450" indent="-285750" defTabSz="0">
              <a:lnSpc>
                <a:spcPct val="150000"/>
              </a:lnSpc>
              <a:buFont typeface="Wingdings" panose="05000000000000000000" pitchFamily="2" charset="2"/>
              <a:buChar char="§"/>
            </a:pPr>
            <a:r>
              <a:rPr lang="en-PH" dirty="0">
                <a:solidFill>
                  <a:srgbClr val="0E1D36"/>
                </a:solidFill>
                <a:latin typeface="Arial" panose="020B0604020202020204" pitchFamily="34" charset="0"/>
                <a:cs typeface="Arial" panose="020B0604020202020204" pitchFamily="34" charset="0"/>
              </a:rPr>
              <a:t>iGaming</a:t>
            </a:r>
          </a:p>
          <a:p>
            <a:pPr marL="298450" indent="-285750" defTabSz="0">
              <a:lnSpc>
                <a:spcPct val="150000"/>
              </a:lnSpc>
              <a:buFont typeface="Wingdings" panose="05000000000000000000" pitchFamily="2" charset="2"/>
              <a:buChar char="§"/>
            </a:pPr>
            <a:r>
              <a:rPr lang="en-PH" dirty="0">
                <a:solidFill>
                  <a:srgbClr val="0E1D36"/>
                </a:solidFill>
                <a:latin typeface="Arial" panose="020B0604020202020204" pitchFamily="34" charset="0"/>
                <a:cs typeface="Arial" panose="020B0604020202020204" pitchFamily="34" charset="0"/>
              </a:rPr>
              <a:t>IT</a:t>
            </a:r>
          </a:p>
          <a:p>
            <a:pPr marL="298450" indent="-285750" defTabSz="0">
              <a:lnSpc>
                <a:spcPct val="150000"/>
              </a:lnSpc>
              <a:buFont typeface="Wingdings" panose="05000000000000000000" pitchFamily="2" charset="2"/>
              <a:buChar char="§"/>
            </a:pPr>
            <a:r>
              <a:rPr lang="en-PH" dirty="0">
                <a:solidFill>
                  <a:srgbClr val="0E1D36"/>
                </a:solidFill>
                <a:latin typeface="Arial" panose="020B0604020202020204" pitchFamily="34" charset="0"/>
                <a:cs typeface="Arial" panose="020B0604020202020204" pitchFamily="34" charset="0"/>
              </a:rPr>
              <a:t>Marketing</a:t>
            </a:r>
          </a:p>
          <a:p>
            <a:pPr marL="298450" indent="-285750" defTabSz="0">
              <a:lnSpc>
                <a:spcPct val="150000"/>
              </a:lnSpc>
              <a:buFont typeface="Wingdings" panose="05000000000000000000" pitchFamily="2" charset="2"/>
              <a:buChar char="§"/>
            </a:pPr>
            <a:r>
              <a:rPr lang="en-PH" dirty="0">
                <a:solidFill>
                  <a:srgbClr val="0E1D36"/>
                </a:solidFill>
                <a:latin typeface="Arial" panose="020B0604020202020204" pitchFamily="34" charset="0"/>
                <a:cs typeface="Arial" panose="020B0604020202020204" pitchFamily="34" charset="0"/>
              </a:rPr>
              <a:t>Regulator</a:t>
            </a:r>
          </a:p>
          <a:p>
            <a:pPr marL="298450" indent="-285750" defTabSz="0">
              <a:lnSpc>
                <a:spcPct val="150000"/>
              </a:lnSpc>
              <a:buFont typeface="Wingdings" panose="05000000000000000000" pitchFamily="2" charset="2"/>
              <a:buChar char="§"/>
            </a:pPr>
            <a:r>
              <a:rPr lang="en-PH" dirty="0">
                <a:solidFill>
                  <a:srgbClr val="0E1D36"/>
                </a:solidFill>
                <a:latin typeface="Arial" panose="020B0604020202020204" pitchFamily="34" charset="0"/>
                <a:cs typeface="Arial" panose="020B0604020202020204" pitchFamily="34" charset="0"/>
              </a:rPr>
              <a:t>Sports Betting</a:t>
            </a:r>
            <a:endParaRPr lang="en-PH" dirty="0">
              <a:latin typeface="Arial" panose="020B0604020202020204" pitchFamily="34" charset="0"/>
              <a:cs typeface="Arial" panose="020B0604020202020204" pitchFamily="34" charset="0"/>
            </a:endParaRPr>
          </a:p>
        </p:txBody>
      </p:sp>
      <p:grpSp>
        <p:nvGrpSpPr>
          <p:cNvPr id="88" name="object 81">
            <a:extLst>
              <a:ext uri="{FF2B5EF4-FFF2-40B4-BE49-F238E27FC236}">
                <a16:creationId xmlns:a16="http://schemas.microsoft.com/office/drawing/2014/main" id="{A3BB1339-6B37-9181-4510-FDC498E0A669}"/>
              </a:ext>
            </a:extLst>
          </p:cNvPr>
          <p:cNvGrpSpPr/>
          <p:nvPr/>
        </p:nvGrpSpPr>
        <p:grpSpPr>
          <a:xfrm>
            <a:off x="5318142" y="1530395"/>
            <a:ext cx="4737318" cy="3158350"/>
            <a:chOff x="9813942" y="2713896"/>
            <a:chExt cx="7283450" cy="4855845"/>
          </a:xfrm>
        </p:grpSpPr>
        <p:pic>
          <p:nvPicPr>
            <p:cNvPr id="89" name="object 82">
              <a:extLst>
                <a:ext uri="{FF2B5EF4-FFF2-40B4-BE49-F238E27FC236}">
                  <a16:creationId xmlns:a16="http://schemas.microsoft.com/office/drawing/2014/main" id="{1CD95E07-6C0A-8DCF-B489-8E1CF0A21024}"/>
                </a:ext>
              </a:extLst>
            </p:cNvPr>
            <p:cNvPicPr/>
            <p:nvPr/>
          </p:nvPicPr>
          <p:blipFill>
            <a:blip r:embed="rId2" cstate="print"/>
            <a:stretch>
              <a:fillRect/>
            </a:stretch>
          </p:blipFill>
          <p:spPr>
            <a:xfrm>
              <a:off x="12241732" y="2713896"/>
              <a:ext cx="4855590" cy="4855590"/>
            </a:xfrm>
            <a:prstGeom prst="rect">
              <a:avLst/>
            </a:prstGeom>
          </p:spPr>
        </p:pic>
        <p:sp>
          <p:nvSpPr>
            <p:cNvPr id="90" name="object 83">
              <a:extLst>
                <a:ext uri="{FF2B5EF4-FFF2-40B4-BE49-F238E27FC236}">
                  <a16:creationId xmlns:a16="http://schemas.microsoft.com/office/drawing/2014/main" id="{0B115600-0D15-F0A2-448D-370436ED3CF4}"/>
                </a:ext>
              </a:extLst>
            </p:cNvPr>
            <p:cNvSpPr/>
            <p:nvPr/>
          </p:nvSpPr>
          <p:spPr>
            <a:xfrm>
              <a:off x="9813942" y="2713896"/>
              <a:ext cx="2428240" cy="2428240"/>
            </a:xfrm>
            <a:custGeom>
              <a:avLst/>
              <a:gdLst/>
              <a:ahLst/>
              <a:cxnLst/>
              <a:rect l="l" t="t" r="r" b="b"/>
              <a:pathLst>
                <a:path w="2428240" h="2428240">
                  <a:moveTo>
                    <a:pt x="2427789" y="0"/>
                  </a:moveTo>
                  <a:lnTo>
                    <a:pt x="0" y="0"/>
                  </a:lnTo>
                  <a:lnTo>
                    <a:pt x="0" y="2427789"/>
                  </a:lnTo>
                  <a:lnTo>
                    <a:pt x="2427789" y="2427789"/>
                  </a:lnTo>
                  <a:lnTo>
                    <a:pt x="2427789" y="0"/>
                  </a:lnTo>
                  <a:close/>
                </a:path>
              </a:pathLst>
            </a:custGeom>
            <a:solidFill>
              <a:srgbClr val="B7F8FB"/>
            </a:solidFill>
          </p:spPr>
          <p:txBody>
            <a:bodyPr wrap="square" lIns="0" tIns="0" rIns="0" bIns="0" rtlCol="0"/>
            <a:lstStyle/>
            <a:p>
              <a:endParaRPr dirty="0">
                <a:latin typeface="Arial" panose="020B0604020202020204" pitchFamily="34" charset="0"/>
              </a:endParaRPr>
            </a:p>
          </p:txBody>
        </p:sp>
        <p:sp>
          <p:nvSpPr>
            <p:cNvPr id="91" name="object 84">
              <a:extLst>
                <a:ext uri="{FF2B5EF4-FFF2-40B4-BE49-F238E27FC236}">
                  <a16:creationId xmlns:a16="http://schemas.microsoft.com/office/drawing/2014/main" id="{B8AB2317-A7CA-5D89-075C-2E3CA1633C97}"/>
                </a:ext>
              </a:extLst>
            </p:cNvPr>
            <p:cNvSpPr/>
            <p:nvPr/>
          </p:nvSpPr>
          <p:spPr>
            <a:xfrm>
              <a:off x="10311636" y="3271450"/>
              <a:ext cx="1403985" cy="1403985"/>
            </a:xfrm>
            <a:custGeom>
              <a:avLst/>
              <a:gdLst/>
              <a:ahLst/>
              <a:cxnLst/>
              <a:rect l="l" t="t" r="r" b="b"/>
              <a:pathLst>
                <a:path w="1403984" h="1403985">
                  <a:moveTo>
                    <a:pt x="1403868" y="0"/>
                  </a:moveTo>
                  <a:lnTo>
                    <a:pt x="639106" y="0"/>
                  </a:lnTo>
                  <a:lnTo>
                    <a:pt x="587931" y="1739"/>
                  </a:lnTo>
                  <a:lnTo>
                    <a:pt x="537652" y="6883"/>
                  </a:lnTo>
                  <a:lnTo>
                    <a:pt x="488382" y="15316"/>
                  </a:lnTo>
                  <a:lnTo>
                    <a:pt x="440236" y="26924"/>
                  </a:lnTo>
                  <a:lnTo>
                    <a:pt x="393328" y="41593"/>
                  </a:lnTo>
                  <a:lnTo>
                    <a:pt x="347771" y="59208"/>
                  </a:lnTo>
                  <a:lnTo>
                    <a:pt x="303679" y="79657"/>
                  </a:lnTo>
                  <a:lnTo>
                    <a:pt x="261166" y="102824"/>
                  </a:lnTo>
                  <a:lnTo>
                    <a:pt x="220346" y="128595"/>
                  </a:lnTo>
                  <a:lnTo>
                    <a:pt x="181334" y="156856"/>
                  </a:lnTo>
                  <a:lnTo>
                    <a:pt x="144242" y="187492"/>
                  </a:lnTo>
                  <a:lnTo>
                    <a:pt x="109185" y="220391"/>
                  </a:lnTo>
                  <a:lnTo>
                    <a:pt x="110347" y="221553"/>
                  </a:lnTo>
                  <a:lnTo>
                    <a:pt x="78819" y="257264"/>
                  </a:lnTo>
                  <a:lnTo>
                    <a:pt x="52546" y="295737"/>
                  </a:lnTo>
                  <a:lnTo>
                    <a:pt x="31527" y="336471"/>
                  </a:lnTo>
                  <a:lnTo>
                    <a:pt x="15763" y="378962"/>
                  </a:lnTo>
                  <a:lnTo>
                    <a:pt x="5254" y="422708"/>
                  </a:lnTo>
                  <a:lnTo>
                    <a:pt x="0" y="467207"/>
                  </a:lnTo>
                  <a:lnTo>
                    <a:pt x="0" y="511956"/>
                  </a:lnTo>
                  <a:lnTo>
                    <a:pt x="5254" y="556453"/>
                  </a:lnTo>
                  <a:lnTo>
                    <a:pt x="15763" y="600197"/>
                  </a:lnTo>
                  <a:lnTo>
                    <a:pt x="31527" y="642683"/>
                  </a:lnTo>
                  <a:lnTo>
                    <a:pt x="52546" y="683410"/>
                  </a:lnTo>
                  <a:lnTo>
                    <a:pt x="78819" y="721876"/>
                  </a:lnTo>
                  <a:lnTo>
                    <a:pt x="110347" y="757579"/>
                  </a:lnTo>
                  <a:lnTo>
                    <a:pt x="149071" y="791432"/>
                  </a:lnTo>
                  <a:lnTo>
                    <a:pt x="190976" y="819143"/>
                  </a:lnTo>
                  <a:lnTo>
                    <a:pt x="235426" y="840710"/>
                  </a:lnTo>
                  <a:lnTo>
                    <a:pt x="281787" y="856135"/>
                  </a:lnTo>
                  <a:lnTo>
                    <a:pt x="329426" y="865417"/>
                  </a:lnTo>
                  <a:lnTo>
                    <a:pt x="377706" y="868557"/>
                  </a:lnTo>
                  <a:lnTo>
                    <a:pt x="425995" y="865555"/>
                  </a:lnTo>
                  <a:lnTo>
                    <a:pt x="473657" y="856412"/>
                  </a:lnTo>
                  <a:lnTo>
                    <a:pt x="520058" y="841128"/>
                  </a:lnTo>
                  <a:lnTo>
                    <a:pt x="564564" y="819702"/>
                  </a:lnTo>
                  <a:lnTo>
                    <a:pt x="521899" y="847782"/>
                  </a:lnTo>
                  <a:lnTo>
                    <a:pt x="478087" y="873268"/>
                  </a:lnTo>
                  <a:lnTo>
                    <a:pt x="433237" y="896161"/>
                  </a:lnTo>
                  <a:lnTo>
                    <a:pt x="387460" y="916460"/>
                  </a:lnTo>
                  <a:lnTo>
                    <a:pt x="340869" y="934165"/>
                  </a:lnTo>
                  <a:lnTo>
                    <a:pt x="293574" y="949277"/>
                  </a:lnTo>
                  <a:lnTo>
                    <a:pt x="245687" y="961795"/>
                  </a:lnTo>
                  <a:lnTo>
                    <a:pt x="197318" y="971719"/>
                  </a:lnTo>
                  <a:lnTo>
                    <a:pt x="148578" y="979049"/>
                  </a:lnTo>
                  <a:lnTo>
                    <a:pt x="99579" y="983785"/>
                  </a:lnTo>
                  <a:lnTo>
                    <a:pt x="50433" y="985928"/>
                  </a:lnTo>
                  <a:lnTo>
                    <a:pt x="418589" y="1354094"/>
                  </a:lnTo>
                  <a:lnTo>
                    <a:pt x="420671" y="1305790"/>
                  </a:lnTo>
                  <a:lnTo>
                    <a:pt x="425259" y="1257629"/>
                  </a:lnTo>
                  <a:lnTo>
                    <a:pt x="432355" y="1209717"/>
                  </a:lnTo>
                  <a:lnTo>
                    <a:pt x="441956" y="1162159"/>
                  </a:lnTo>
                  <a:lnTo>
                    <a:pt x="454063" y="1115060"/>
                  </a:lnTo>
                  <a:lnTo>
                    <a:pt x="468676" y="1068525"/>
                  </a:lnTo>
                  <a:lnTo>
                    <a:pt x="485793" y="1022659"/>
                  </a:lnTo>
                  <a:lnTo>
                    <a:pt x="505416" y="977568"/>
                  </a:lnTo>
                  <a:lnTo>
                    <a:pt x="527542" y="933357"/>
                  </a:lnTo>
                  <a:lnTo>
                    <a:pt x="552173" y="890131"/>
                  </a:lnTo>
                  <a:lnTo>
                    <a:pt x="579307" y="847995"/>
                  </a:lnTo>
                  <a:lnTo>
                    <a:pt x="559464" y="892012"/>
                  </a:lnTo>
                  <a:lnTo>
                    <a:pt x="545516" y="937741"/>
                  </a:lnTo>
                  <a:lnTo>
                    <a:pt x="537464" y="984583"/>
                  </a:lnTo>
                  <a:lnTo>
                    <a:pt x="535308" y="1031942"/>
                  </a:lnTo>
                  <a:lnTo>
                    <a:pt x="539049" y="1079219"/>
                  </a:lnTo>
                  <a:lnTo>
                    <a:pt x="548687" y="1125819"/>
                  </a:lnTo>
                  <a:lnTo>
                    <a:pt x="564223" y="1171143"/>
                  </a:lnTo>
                  <a:lnTo>
                    <a:pt x="585658" y="1214594"/>
                  </a:lnTo>
                  <a:lnTo>
                    <a:pt x="612992" y="1255575"/>
                  </a:lnTo>
                  <a:lnTo>
                    <a:pt x="646226" y="1293489"/>
                  </a:lnTo>
                  <a:lnTo>
                    <a:pt x="681928" y="1325017"/>
                  </a:lnTo>
                  <a:lnTo>
                    <a:pt x="720392" y="1351290"/>
                  </a:lnTo>
                  <a:lnTo>
                    <a:pt x="761117" y="1372309"/>
                  </a:lnTo>
                  <a:lnTo>
                    <a:pt x="803601" y="1388073"/>
                  </a:lnTo>
                  <a:lnTo>
                    <a:pt x="847341" y="1398582"/>
                  </a:lnTo>
                  <a:lnTo>
                    <a:pt x="891835" y="1403837"/>
                  </a:lnTo>
                  <a:lnTo>
                    <a:pt x="936580" y="1403837"/>
                  </a:lnTo>
                  <a:lnTo>
                    <a:pt x="981076" y="1398582"/>
                  </a:lnTo>
                  <a:lnTo>
                    <a:pt x="1024819" y="1388073"/>
                  </a:lnTo>
                  <a:lnTo>
                    <a:pt x="1067307" y="1372309"/>
                  </a:lnTo>
                  <a:lnTo>
                    <a:pt x="1108038" y="1351290"/>
                  </a:lnTo>
                  <a:lnTo>
                    <a:pt x="1146510" y="1325017"/>
                  </a:lnTo>
                  <a:lnTo>
                    <a:pt x="1182220" y="1293489"/>
                  </a:lnTo>
                  <a:lnTo>
                    <a:pt x="1184095" y="1295363"/>
                  </a:lnTo>
                  <a:lnTo>
                    <a:pt x="1216946" y="1260354"/>
                  </a:lnTo>
                  <a:lnTo>
                    <a:pt x="1247526" y="1223299"/>
                  </a:lnTo>
                  <a:lnTo>
                    <a:pt x="1275723" y="1184310"/>
                  </a:lnTo>
                  <a:lnTo>
                    <a:pt x="1301427" y="1143499"/>
                  </a:lnTo>
                  <a:lnTo>
                    <a:pt x="1324525" y="1100977"/>
                  </a:lnTo>
                  <a:lnTo>
                    <a:pt x="1344905" y="1056856"/>
                  </a:lnTo>
                  <a:lnTo>
                    <a:pt x="1362456" y="1011248"/>
                  </a:lnTo>
                  <a:lnTo>
                    <a:pt x="1377067" y="964265"/>
                  </a:lnTo>
                  <a:lnTo>
                    <a:pt x="1388625" y="916019"/>
                  </a:lnTo>
                  <a:lnTo>
                    <a:pt x="1397019" y="866620"/>
                  </a:lnTo>
                  <a:lnTo>
                    <a:pt x="1402137" y="816181"/>
                  </a:lnTo>
                  <a:lnTo>
                    <a:pt x="1403868" y="764814"/>
                  </a:lnTo>
                  <a:lnTo>
                    <a:pt x="1403868" y="0"/>
                  </a:lnTo>
                  <a:close/>
                </a:path>
              </a:pathLst>
            </a:custGeom>
            <a:solidFill>
              <a:srgbClr val="F091FC"/>
            </a:solidFill>
          </p:spPr>
          <p:txBody>
            <a:bodyPr wrap="square" lIns="0" tIns="0" rIns="0" bIns="0" rtlCol="0"/>
            <a:lstStyle/>
            <a:p>
              <a:endParaRPr dirty="0">
                <a:latin typeface="Arial" panose="020B0604020202020204" pitchFamily="34" charset="0"/>
              </a:endParaRPr>
            </a:p>
          </p:txBody>
        </p:sp>
      </p:grpSp>
      <p:sp>
        <p:nvSpPr>
          <p:cNvPr id="97" name="TextBox 96">
            <a:extLst>
              <a:ext uri="{FF2B5EF4-FFF2-40B4-BE49-F238E27FC236}">
                <a16:creationId xmlns:a16="http://schemas.microsoft.com/office/drawing/2014/main" id="{7188C64E-32A9-3083-F2A3-458566109BB9}"/>
              </a:ext>
            </a:extLst>
          </p:cNvPr>
          <p:cNvSpPr txBox="1"/>
          <p:nvPr/>
        </p:nvSpPr>
        <p:spPr>
          <a:xfrm>
            <a:off x="5540828" y="4764635"/>
            <a:ext cx="4747169" cy="646331"/>
          </a:xfrm>
          <a:prstGeom prst="rect">
            <a:avLst/>
          </a:prstGeom>
          <a:noFill/>
        </p:spPr>
        <p:txBody>
          <a:bodyPr wrap="square">
            <a:spAutoFit/>
          </a:bodyPr>
          <a:lstStyle/>
          <a:p>
            <a:pPr marR="909955"/>
            <a:r>
              <a:rPr lang="en-US" dirty="0">
                <a:solidFill>
                  <a:srgbClr val="0E1D36"/>
                </a:solidFill>
                <a:latin typeface="Arial" panose="020B0604020202020204" pitchFamily="34" charset="0"/>
                <a:cs typeface="Arial" panose="020B0604020202020204" pitchFamily="34" charset="0"/>
              </a:rPr>
              <a:t>of attendees have purchasing power or influence decision-making</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6647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5F041-4209-BD32-081B-4654E7E76EEF}"/>
            </a:ext>
          </a:extLst>
        </p:cNvPr>
        <p:cNvGrpSpPr/>
        <p:nvPr/>
      </p:nvGrpSpPr>
      <p:grpSpPr>
        <a:xfrm>
          <a:off x="0" y="0"/>
          <a:ext cx="0" cy="0"/>
          <a:chOff x="0" y="0"/>
          <a:chExt cx="0" cy="0"/>
        </a:xfrm>
      </p:grpSpPr>
      <p:sp>
        <p:nvSpPr>
          <p:cNvPr id="86" name="Rectangle 85">
            <a:extLst>
              <a:ext uri="{FF2B5EF4-FFF2-40B4-BE49-F238E27FC236}">
                <a16:creationId xmlns:a16="http://schemas.microsoft.com/office/drawing/2014/main" id="{87F47D85-DC2D-9D98-0894-D6FAB63BDAD1}"/>
              </a:ext>
            </a:extLst>
          </p:cNvPr>
          <p:cNvSpPr/>
          <p:nvPr/>
        </p:nvSpPr>
        <p:spPr>
          <a:xfrm>
            <a:off x="7033997" y="4980264"/>
            <a:ext cx="3465312" cy="86630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latin typeface="Arial" panose="020B0604020202020204" pitchFamily="34" charset="0"/>
            </a:endParaRPr>
          </a:p>
        </p:txBody>
      </p:sp>
      <p:sp>
        <p:nvSpPr>
          <p:cNvPr id="84" name="Rectangle 83">
            <a:extLst>
              <a:ext uri="{FF2B5EF4-FFF2-40B4-BE49-F238E27FC236}">
                <a16:creationId xmlns:a16="http://schemas.microsoft.com/office/drawing/2014/main" id="{3915FF52-19B6-3443-8B5C-06147186F605}"/>
              </a:ext>
            </a:extLst>
          </p:cNvPr>
          <p:cNvSpPr/>
          <p:nvPr/>
        </p:nvSpPr>
        <p:spPr>
          <a:xfrm>
            <a:off x="7033997" y="3981980"/>
            <a:ext cx="3465312" cy="86630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latin typeface="Arial" panose="020B0604020202020204" pitchFamily="34" charset="0"/>
            </a:endParaRPr>
          </a:p>
        </p:txBody>
      </p:sp>
      <p:sp>
        <p:nvSpPr>
          <p:cNvPr id="3" name="object 63" descr="$PPTXTitle">
            <a:extLst>
              <a:ext uri="{FF2B5EF4-FFF2-40B4-BE49-F238E27FC236}">
                <a16:creationId xmlns:a16="http://schemas.microsoft.com/office/drawing/2014/main" id="{C27D7724-6A35-3CC1-98A5-7E55D88C4464}"/>
              </a:ext>
            </a:extLst>
          </p:cNvPr>
          <p:cNvSpPr txBox="1">
            <a:spLocks/>
          </p:cNvSpPr>
          <p:nvPr/>
        </p:nvSpPr>
        <p:spPr>
          <a:xfrm>
            <a:off x="662733" y="224836"/>
            <a:ext cx="6669522" cy="689420"/>
          </a:xfrm>
          <a:prstGeom prst="rect">
            <a:avLst/>
          </a:prstGeom>
        </p:spPr>
        <p:txBody>
          <a:bodyPr vert="horz" wrap="square" lIns="0" tIns="12065" rIns="0" bIns="0" rtlCol="0" anchor="t">
            <a:spAutoFit/>
          </a:bodyPr>
          <a:lstStyle>
            <a:lvl1pPr algn="l" defTabSz="914674" rtl="0" eaLnBrk="1" latinLnBrk="0" hangingPunct="1">
              <a:lnSpc>
                <a:spcPct val="90000"/>
              </a:lnSpc>
              <a:spcBef>
                <a:spcPct val="0"/>
              </a:spcBef>
              <a:buNone/>
              <a:defRPr sz="4401" kern="1200">
                <a:solidFill>
                  <a:schemeClr val="tx1"/>
                </a:solidFill>
                <a:latin typeface="+mj-lt"/>
                <a:ea typeface="+mj-ea"/>
                <a:cs typeface="+mj-cs"/>
              </a:defRPr>
            </a:lvl1pPr>
          </a:lstStyle>
          <a:p>
            <a:pPr marL="12700">
              <a:lnSpc>
                <a:spcPct val="100000"/>
              </a:lnSpc>
              <a:spcBef>
                <a:spcPts val="95"/>
              </a:spcBef>
            </a:pPr>
            <a:r>
              <a:rPr lang="en-PH" sz="4400" spc="90" dirty="0">
                <a:solidFill>
                  <a:schemeClr val="accent3"/>
                </a:solidFill>
                <a:latin typeface="Arial"/>
                <a:cs typeface="Arial"/>
              </a:rPr>
              <a:t>G2E By the Numbers</a:t>
            </a:r>
            <a:endParaRPr lang="en-PH" sz="4400" spc="-10" dirty="0">
              <a:solidFill>
                <a:schemeClr val="accent3"/>
              </a:solidFill>
              <a:latin typeface="Arial"/>
              <a:cs typeface="Arial"/>
            </a:endParaRPr>
          </a:p>
        </p:txBody>
      </p:sp>
      <p:grpSp>
        <p:nvGrpSpPr>
          <p:cNvPr id="4" name="object 62">
            <a:extLst>
              <a:ext uri="{FF2B5EF4-FFF2-40B4-BE49-F238E27FC236}">
                <a16:creationId xmlns:a16="http://schemas.microsoft.com/office/drawing/2014/main" id="{6CD91686-5232-609B-816C-9A4C0AF8F792}"/>
              </a:ext>
            </a:extLst>
          </p:cNvPr>
          <p:cNvGrpSpPr/>
          <p:nvPr/>
        </p:nvGrpSpPr>
        <p:grpSpPr>
          <a:xfrm>
            <a:off x="4465859" y="1098561"/>
            <a:ext cx="334783" cy="355660"/>
            <a:chOff x="7582931" y="2142364"/>
            <a:chExt cx="636905" cy="636905"/>
          </a:xfrm>
        </p:grpSpPr>
        <p:sp>
          <p:nvSpPr>
            <p:cNvPr id="5" name="object 63">
              <a:extLst>
                <a:ext uri="{FF2B5EF4-FFF2-40B4-BE49-F238E27FC236}">
                  <a16:creationId xmlns:a16="http://schemas.microsoft.com/office/drawing/2014/main" id="{90B72110-9613-CA52-CF0D-5BBB05556953}"/>
                </a:ext>
              </a:extLst>
            </p:cNvPr>
            <p:cNvSpPr/>
            <p:nvPr/>
          </p:nvSpPr>
          <p:spPr>
            <a:xfrm>
              <a:off x="7582931" y="2142364"/>
              <a:ext cx="636905" cy="636905"/>
            </a:xfrm>
            <a:custGeom>
              <a:avLst/>
              <a:gdLst/>
              <a:ahLst/>
              <a:cxnLst/>
              <a:rect l="l" t="t" r="r" b="b"/>
              <a:pathLst>
                <a:path w="636904" h="636905">
                  <a:moveTo>
                    <a:pt x="636713" y="0"/>
                  </a:moveTo>
                  <a:lnTo>
                    <a:pt x="0" y="0"/>
                  </a:lnTo>
                  <a:lnTo>
                    <a:pt x="0" y="636713"/>
                  </a:lnTo>
                  <a:lnTo>
                    <a:pt x="636713" y="636713"/>
                  </a:lnTo>
                  <a:lnTo>
                    <a:pt x="636713" y="0"/>
                  </a:lnTo>
                  <a:close/>
                </a:path>
              </a:pathLst>
            </a:custGeom>
            <a:solidFill>
              <a:srgbClr val="0E1D36"/>
            </a:solidFill>
          </p:spPr>
          <p:txBody>
            <a:bodyPr wrap="square" lIns="0" tIns="0" rIns="0" bIns="0" rtlCol="0"/>
            <a:lstStyle/>
            <a:p>
              <a:endParaRPr dirty="0">
                <a:latin typeface="Arial" panose="020B0604020202020204" pitchFamily="34" charset="0"/>
              </a:endParaRPr>
            </a:p>
          </p:txBody>
        </p:sp>
        <p:sp>
          <p:nvSpPr>
            <p:cNvPr id="6" name="object 64">
              <a:extLst>
                <a:ext uri="{FF2B5EF4-FFF2-40B4-BE49-F238E27FC236}">
                  <a16:creationId xmlns:a16="http://schemas.microsoft.com/office/drawing/2014/main" id="{68B5DDD5-2B2C-1B3A-DBA5-9EDB20B559F1}"/>
                </a:ext>
              </a:extLst>
            </p:cNvPr>
            <p:cNvSpPr/>
            <p:nvPr/>
          </p:nvSpPr>
          <p:spPr>
            <a:xfrm>
              <a:off x="7720396" y="2261767"/>
              <a:ext cx="361950" cy="398145"/>
            </a:xfrm>
            <a:custGeom>
              <a:avLst/>
              <a:gdLst/>
              <a:ahLst/>
              <a:cxnLst/>
              <a:rect l="l" t="t" r="r" b="b"/>
              <a:pathLst>
                <a:path w="361950" h="398144">
                  <a:moveTo>
                    <a:pt x="334523" y="0"/>
                  </a:moveTo>
                  <a:lnTo>
                    <a:pt x="25685" y="0"/>
                  </a:lnTo>
                  <a:lnTo>
                    <a:pt x="35695" y="73516"/>
                  </a:lnTo>
                  <a:lnTo>
                    <a:pt x="0" y="73516"/>
                  </a:lnTo>
                  <a:lnTo>
                    <a:pt x="0" y="157743"/>
                  </a:lnTo>
                  <a:lnTo>
                    <a:pt x="4452" y="182330"/>
                  </a:lnTo>
                  <a:lnTo>
                    <a:pt x="16725" y="203085"/>
                  </a:lnTo>
                  <a:lnTo>
                    <a:pt x="35193" y="218386"/>
                  </a:lnTo>
                  <a:lnTo>
                    <a:pt x="58228" y="226610"/>
                  </a:lnTo>
                  <a:lnTo>
                    <a:pt x="67912" y="249254"/>
                  </a:lnTo>
                  <a:lnTo>
                    <a:pt x="81598" y="269388"/>
                  </a:lnTo>
                  <a:lnTo>
                    <a:pt x="98784" y="286512"/>
                  </a:lnTo>
                  <a:lnTo>
                    <a:pt x="118970" y="300126"/>
                  </a:lnTo>
                  <a:lnTo>
                    <a:pt x="116540" y="313355"/>
                  </a:lnTo>
                  <a:lnTo>
                    <a:pt x="105404" y="351017"/>
                  </a:lnTo>
                  <a:lnTo>
                    <a:pt x="88009" y="386223"/>
                  </a:lnTo>
                  <a:lnTo>
                    <a:pt x="80238" y="397893"/>
                  </a:lnTo>
                  <a:lnTo>
                    <a:pt x="278745" y="397893"/>
                  </a:lnTo>
                  <a:lnTo>
                    <a:pt x="252698" y="343163"/>
                  </a:lnTo>
                  <a:lnTo>
                    <a:pt x="242296" y="305393"/>
                  </a:lnTo>
                  <a:lnTo>
                    <a:pt x="241228" y="299655"/>
                  </a:lnTo>
                  <a:lnTo>
                    <a:pt x="260930" y="286204"/>
                  </a:lnTo>
                  <a:lnTo>
                    <a:pt x="277738" y="269394"/>
                  </a:lnTo>
                  <a:lnTo>
                    <a:pt x="291184" y="249694"/>
                  </a:lnTo>
                  <a:lnTo>
                    <a:pt x="300797" y="227574"/>
                  </a:lnTo>
                  <a:lnTo>
                    <a:pt x="324554" y="222602"/>
                  </a:lnTo>
                  <a:lnTo>
                    <a:pt x="343935" y="209395"/>
                  </a:lnTo>
                  <a:lnTo>
                    <a:pt x="356993" y="189904"/>
                  </a:lnTo>
                  <a:lnTo>
                    <a:pt x="361779" y="166078"/>
                  </a:lnTo>
                  <a:lnTo>
                    <a:pt x="361779" y="73516"/>
                  </a:lnTo>
                  <a:lnTo>
                    <a:pt x="324367" y="73516"/>
                  </a:lnTo>
                  <a:lnTo>
                    <a:pt x="334523" y="0"/>
                  </a:lnTo>
                  <a:close/>
                </a:path>
              </a:pathLst>
            </a:custGeom>
            <a:solidFill>
              <a:srgbClr val="D7FC54"/>
            </a:solidFill>
          </p:spPr>
          <p:txBody>
            <a:bodyPr wrap="square" lIns="0" tIns="0" rIns="0" bIns="0" rtlCol="0"/>
            <a:lstStyle/>
            <a:p>
              <a:endParaRPr dirty="0">
                <a:latin typeface="Arial" panose="020B0604020202020204" pitchFamily="34" charset="0"/>
              </a:endParaRPr>
            </a:p>
          </p:txBody>
        </p:sp>
      </p:grpSp>
      <p:grpSp>
        <p:nvGrpSpPr>
          <p:cNvPr id="7" name="object 65">
            <a:extLst>
              <a:ext uri="{FF2B5EF4-FFF2-40B4-BE49-F238E27FC236}">
                <a16:creationId xmlns:a16="http://schemas.microsoft.com/office/drawing/2014/main" id="{7A339481-361A-43CB-9456-2DB1C1E30423}"/>
              </a:ext>
            </a:extLst>
          </p:cNvPr>
          <p:cNvGrpSpPr/>
          <p:nvPr/>
        </p:nvGrpSpPr>
        <p:grpSpPr>
          <a:xfrm>
            <a:off x="10497246" y="1077684"/>
            <a:ext cx="366098" cy="366099"/>
            <a:chOff x="16368004" y="2142364"/>
            <a:chExt cx="636905" cy="636905"/>
          </a:xfrm>
        </p:grpSpPr>
        <p:sp>
          <p:nvSpPr>
            <p:cNvPr id="8" name="object 66">
              <a:extLst>
                <a:ext uri="{FF2B5EF4-FFF2-40B4-BE49-F238E27FC236}">
                  <a16:creationId xmlns:a16="http://schemas.microsoft.com/office/drawing/2014/main" id="{AB2F1C3F-939A-105A-140C-75027E6D3671}"/>
                </a:ext>
              </a:extLst>
            </p:cNvPr>
            <p:cNvSpPr/>
            <p:nvPr/>
          </p:nvSpPr>
          <p:spPr>
            <a:xfrm>
              <a:off x="16368004" y="2142364"/>
              <a:ext cx="636905" cy="636905"/>
            </a:xfrm>
            <a:custGeom>
              <a:avLst/>
              <a:gdLst/>
              <a:ahLst/>
              <a:cxnLst/>
              <a:rect l="l" t="t" r="r" b="b"/>
              <a:pathLst>
                <a:path w="636905" h="636905">
                  <a:moveTo>
                    <a:pt x="636713" y="0"/>
                  </a:moveTo>
                  <a:lnTo>
                    <a:pt x="0" y="0"/>
                  </a:lnTo>
                  <a:lnTo>
                    <a:pt x="0" y="636713"/>
                  </a:lnTo>
                  <a:lnTo>
                    <a:pt x="636713" y="636713"/>
                  </a:lnTo>
                  <a:lnTo>
                    <a:pt x="636713" y="0"/>
                  </a:lnTo>
                  <a:close/>
                </a:path>
              </a:pathLst>
            </a:custGeom>
            <a:solidFill>
              <a:srgbClr val="0E1D36"/>
            </a:solidFill>
          </p:spPr>
          <p:txBody>
            <a:bodyPr wrap="square" lIns="0" tIns="0" rIns="0" bIns="0" rtlCol="0"/>
            <a:lstStyle/>
            <a:p>
              <a:endParaRPr dirty="0">
                <a:latin typeface="Arial" panose="020B0604020202020204" pitchFamily="34" charset="0"/>
              </a:endParaRPr>
            </a:p>
          </p:txBody>
        </p:sp>
        <p:sp>
          <p:nvSpPr>
            <p:cNvPr id="9" name="object 67">
              <a:extLst>
                <a:ext uri="{FF2B5EF4-FFF2-40B4-BE49-F238E27FC236}">
                  <a16:creationId xmlns:a16="http://schemas.microsoft.com/office/drawing/2014/main" id="{FD822390-346B-DFFD-B7DD-4665CBEB34CA}"/>
                </a:ext>
              </a:extLst>
            </p:cNvPr>
            <p:cNvSpPr/>
            <p:nvPr/>
          </p:nvSpPr>
          <p:spPr>
            <a:xfrm>
              <a:off x="16469037" y="2243399"/>
              <a:ext cx="434975" cy="434975"/>
            </a:xfrm>
            <a:custGeom>
              <a:avLst/>
              <a:gdLst/>
              <a:ahLst/>
              <a:cxnLst/>
              <a:rect l="l" t="t" r="r" b="b"/>
              <a:pathLst>
                <a:path w="434975" h="434975">
                  <a:moveTo>
                    <a:pt x="217312" y="0"/>
                  </a:moveTo>
                  <a:lnTo>
                    <a:pt x="211243" y="49499"/>
                  </a:lnTo>
                  <a:lnTo>
                    <a:pt x="194675" y="95021"/>
                  </a:lnTo>
                  <a:lnTo>
                    <a:pt x="168912" y="135261"/>
                  </a:lnTo>
                  <a:lnTo>
                    <a:pt x="135260" y="168914"/>
                  </a:lnTo>
                  <a:lnTo>
                    <a:pt x="95021" y="194678"/>
                  </a:lnTo>
                  <a:lnTo>
                    <a:pt x="49499" y="211249"/>
                  </a:lnTo>
                  <a:lnTo>
                    <a:pt x="0" y="217406"/>
                  </a:lnTo>
                  <a:lnTo>
                    <a:pt x="49646" y="223445"/>
                  </a:lnTo>
                  <a:lnTo>
                    <a:pt x="95221" y="239944"/>
                  </a:lnTo>
                  <a:lnTo>
                    <a:pt x="135448" y="265628"/>
                  </a:lnTo>
                  <a:lnTo>
                    <a:pt x="169048" y="299218"/>
                  </a:lnTo>
                  <a:lnTo>
                    <a:pt x="194743" y="339436"/>
                  </a:lnTo>
                  <a:lnTo>
                    <a:pt x="211257" y="385004"/>
                  </a:lnTo>
                  <a:lnTo>
                    <a:pt x="217333" y="434646"/>
                  </a:lnTo>
                  <a:lnTo>
                    <a:pt x="223417" y="385160"/>
                  </a:lnTo>
                  <a:lnTo>
                    <a:pt x="239993" y="339653"/>
                  </a:lnTo>
                  <a:lnTo>
                    <a:pt x="265757" y="299428"/>
                  </a:lnTo>
                  <a:lnTo>
                    <a:pt x="299408" y="265787"/>
                  </a:lnTo>
                  <a:lnTo>
                    <a:pt x="339641" y="240035"/>
                  </a:lnTo>
                  <a:lnTo>
                    <a:pt x="385155" y="223474"/>
                  </a:lnTo>
                  <a:lnTo>
                    <a:pt x="434646" y="217406"/>
                  </a:lnTo>
                  <a:lnTo>
                    <a:pt x="384991" y="211279"/>
                  </a:lnTo>
                  <a:lnTo>
                    <a:pt x="339408" y="194771"/>
                  </a:lnTo>
                  <a:lnTo>
                    <a:pt x="299176" y="169077"/>
                  </a:lnTo>
                  <a:lnTo>
                    <a:pt x="265574" y="135475"/>
                  </a:lnTo>
                  <a:lnTo>
                    <a:pt x="239880" y="95243"/>
                  </a:lnTo>
                  <a:lnTo>
                    <a:pt x="223374" y="49658"/>
                  </a:lnTo>
                  <a:lnTo>
                    <a:pt x="217312" y="0"/>
                  </a:lnTo>
                  <a:close/>
                </a:path>
              </a:pathLst>
            </a:custGeom>
            <a:solidFill>
              <a:srgbClr val="B7F8FB"/>
            </a:solidFill>
          </p:spPr>
          <p:txBody>
            <a:bodyPr wrap="square" lIns="0" tIns="0" rIns="0" bIns="0" rtlCol="0"/>
            <a:lstStyle/>
            <a:p>
              <a:endParaRPr dirty="0">
                <a:latin typeface="Arial" panose="020B0604020202020204" pitchFamily="34" charset="0"/>
              </a:endParaRPr>
            </a:p>
          </p:txBody>
        </p:sp>
      </p:grpSp>
      <p:sp>
        <p:nvSpPr>
          <p:cNvPr id="13" name="object 71">
            <a:extLst>
              <a:ext uri="{FF2B5EF4-FFF2-40B4-BE49-F238E27FC236}">
                <a16:creationId xmlns:a16="http://schemas.microsoft.com/office/drawing/2014/main" id="{2AA34D62-7C03-84DE-5EC8-891DF49127A7}"/>
              </a:ext>
            </a:extLst>
          </p:cNvPr>
          <p:cNvSpPr txBox="1"/>
          <p:nvPr/>
        </p:nvSpPr>
        <p:spPr>
          <a:xfrm>
            <a:off x="6121755" y="1620874"/>
            <a:ext cx="1926974" cy="1097095"/>
          </a:xfrm>
          <a:prstGeom prst="rect">
            <a:avLst/>
          </a:prstGeom>
        </p:spPr>
        <p:txBody>
          <a:bodyPr vert="horz" wrap="square" lIns="0" tIns="169545" rIns="0" bIns="0" rtlCol="0">
            <a:spAutoFit/>
          </a:bodyPr>
          <a:lstStyle/>
          <a:p>
            <a:pPr marL="38735">
              <a:lnSpc>
                <a:spcPct val="100000"/>
              </a:lnSpc>
              <a:spcBef>
                <a:spcPts val="1335"/>
              </a:spcBef>
            </a:pPr>
            <a:r>
              <a:rPr sz="4000" spc="-25" dirty="0">
                <a:solidFill>
                  <a:srgbClr val="0E1D36"/>
                </a:solidFill>
                <a:latin typeface="Arial" panose="020B0604020202020204" pitchFamily="34" charset="0"/>
                <a:cs typeface="Arial" panose="020B0604020202020204" pitchFamily="34" charset="0"/>
              </a:rPr>
              <a:t>77%</a:t>
            </a:r>
            <a:endParaRPr sz="4000" dirty="0">
              <a:latin typeface="Arial" panose="020B0604020202020204" pitchFamily="34" charset="0"/>
              <a:cs typeface="Arial" panose="020B0604020202020204" pitchFamily="34" charset="0"/>
            </a:endParaRPr>
          </a:p>
          <a:p>
            <a:pPr marL="12700">
              <a:lnSpc>
                <a:spcPct val="100000"/>
              </a:lnSpc>
              <a:spcBef>
                <a:spcPts val="520"/>
              </a:spcBef>
            </a:pPr>
            <a:r>
              <a:rPr sz="1400" dirty="0">
                <a:solidFill>
                  <a:srgbClr val="0E1D36"/>
                </a:solidFill>
                <a:latin typeface="Arial" panose="020B0604020202020204" pitchFamily="34" charset="0"/>
                <a:cs typeface="Arial" panose="020B0604020202020204" pitchFamily="34" charset="0"/>
              </a:rPr>
              <a:t>Domestic</a:t>
            </a:r>
            <a:r>
              <a:rPr sz="1400" spc="90" dirty="0">
                <a:solidFill>
                  <a:srgbClr val="0E1D36"/>
                </a:solidFill>
                <a:latin typeface="Arial" panose="020B0604020202020204" pitchFamily="34" charset="0"/>
                <a:cs typeface="Arial" panose="020B0604020202020204" pitchFamily="34" charset="0"/>
              </a:rPr>
              <a:t> </a:t>
            </a:r>
            <a:r>
              <a:rPr sz="1400" spc="-20" dirty="0">
                <a:solidFill>
                  <a:srgbClr val="0E1D36"/>
                </a:solidFill>
                <a:latin typeface="Arial" panose="020B0604020202020204" pitchFamily="34" charset="0"/>
                <a:cs typeface="Arial" panose="020B0604020202020204" pitchFamily="34" charset="0"/>
              </a:rPr>
              <a:t>U.S.</a:t>
            </a:r>
            <a:endParaRPr sz="1400" dirty="0">
              <a:latin typeface="Arial" panose="020B0604020202020204" pitchFamily="34" charset="0"/>
              <a:cs typeface="Arial" panose="020B0604020202020204" pitchFamily="34" charset="0"/>
            </a:endParaRPr>
          </a:p>
        </p:txBody>
      </p:sp>
      <p:sp>
        <p:nvSpPr>
          <p:cNvPr id="14" name="object 72">
            <a:extLst>
              <a:ext uri="{FF2B5EF4-FFF2-40B4-BE49-F238E27FC236}">
                <a16:creationId xmlns:a16="http://schemas.microsoft.com/office/drawing/2014/main" id="{2A53993C-A2E6-3AB6-7FD4-C785D7034C3A}"/>
              </a:ext>
            </a:extLst>
          </p:cNvPr>
          <p:cNvSpPr txBox="1"/>
          <p:nvPr/>
        </p:nvSpPr>
        <p:spPr>
          <a:xfrm>
            <a:off x="9562655" y="1638687"/>
            <a:ext cx="1550636" cy="1066318"/>
          </a:xfrm>
          <a:prstGeom prst="rect">
            <a:avLst/>
          </a:prstGeom>
        </p:spPr>
        <p:txBody>
          <a:bodyPr vert="horz" wrap="square" lIns="0" tIns="169545" rIns="0" bIns="0" rtlCol="0">
            <a:spAutoFit/>
          </a:bodyPr>
          <a:lstStyle/>
          <a:p>
            <a:pPr marL="177165">
              <a:lnSpc>
                <a:spcPct val="100000"/>
              </a:lnSpc>
              <a:spcBef>
                <a:spcPts val="1335"/>
              </a:spcBef>
            </a:pPr>
            <a:r>
              <a:rPr sz="4000" spc="-25" dirty="0">
                <a:solidFill>
                  <a:srgbClr val="0E1D36"/>
                </a:solidFill>
                <a:latin typeface="Arial" panose="020B0604020202020204" pitchFamily="34" charset="0"/>
                <a:cs typeface="Arial" panose="020B0604020202020204" pitchFamily="34" charset="0"/>
              </a:rPr>
              <a:t>23%</a:t>
            </a:r>
            <a:endParaRPr sz="4000" dirty="0">
              <a:latin typeface="Arial" panose="020B0604020202020204" pitchFamily="34" charset="0"/>
              <a:cs typeface="Arial" panose="020B0604020202020204" pitchFamily="34" charset="0"/>
            </a:endParaRPr>
          </a:p>
          <a:p>
            <a:pPr marL="12700">
              <a:lnSpc>
                <a:spcPct val="100000"/>
              </a:lnSpc>
              <a:spcBef>
                <a:spcPts val="520"/>
              </a:spcBef>
            </a:pPr>
            <a:r>
              <a:rPr sz="1400" spc="-10" dirty="0">
                <a:solidFill>
                  <a:srgbClr val="0E1D36"/>
                </a:solidFill>
                <a:latin typeface="Arial" panose="020B0604020202020204" pitchFamily="34" charset="0"/>
                <a:cs typeface="Arial" panose="020B0604020202020204" pitchFamily="34" charset="0"/>
              </a:rPr>
              <a:t>International</a:t>
            </a:r>
            <a:endParaRPr sz="1400" dirty="0">
              <a:latin typeface="Arial" panose="020B0604020202020204" pitchFamily="34" charset="0"/>
              <a:cs typeface="Arial" panose="020B0604020202020204" pitchFamily="34" charset="0"/>
            </a:endParaRPr>
          </a:p>
        </p:txBody>
      </p:sp>
      <p:grpSp>
        <p:nvGrpSpPr>
          <p:cNvPr id="15" name="object 73">
            <a:extLst>
              <a:ext uri="{FF2B5EF4-FFF2-40B4-BE49-F238E27FC236}">
                <a16:creationId xmlns:a16="http://schemas.microsoft.com/office/drawing/2014/main" id="{B5F8E698-50A8-5FB1-68E9-89951AD9D405}"/>
              </a:ext>
            </a:extLst>
          </p:cNvPr>
          <p:cNvGrpSpPr/>
          <p:nvPr/>
        </p:nvGrpSpPr>
        <p:grpSpPr>
          <a:xfrm>
            <a:off x="6385143" y="1860685"/>
            <a:ext cx="3962215" cy="1929465"/>
            <a:chOff x="10580106" y="3318743"/>
            <a:chExt cx="6187440" cy="3013075"/>
          </a:xfrm>
        </p:grpSpPr>
        <p:sp>
          <p:nvSpPr>
            <p:cNvPr id="16" name="object 74">
              <a:extLst>
                <a:ext uri="{FF2B5EF4-FFF2-40B4-BE49-F238E27FC236}">
                  <a16:creationId xmlns:a16="http://schemas.microsoft.com/office/drawing/2014/main" id="{5AF735D5-13E5-DA5C-FC2A-6024BB70CE46}"/>
                </a:ext>
              </a:extLst>
            </p:cNvPr>
            <p:cNvSpPr/>
            <p:nvPr/>
          </p:nvSpPr>
          <p:spPr>
            <a:xfrm>
              <a:off x="13624195" y="3757696"/>
              <a:ext cx="1522095" cy="2137410"/>
            </a:xfrm>
            <a:custGeom>
              <a:avLst/>
              <a:gdLst/>
              <a:ahLst/>
              <a:cxnLst/>
              <a:rect l="l" t="t" r="r" b="b"/>
              <a:pathLst>
                <a:path w="1522094" h="2137410">
                  <a:moveTo>
                    <a:pt x="1074951" y="0"/>
                  </a:moveTo>
                  <a:lnTo>
                    <a:pt x="0" y="1067339"/>
                  </a:lnTo>
                  <a:lnTo>
                    <a:pt x="1077391" y="2137097"/>
                  </a:lnTo>
                  <a:lnTo>
                    <a:pt x="1110982" y="2102687"/>
                  </a:lnTo>
                  <a:lnTo>
                    <a:pt x="1143253" y="2067493"/>
                  </a:lnTo>
                  <a:lnTo>
                    <a:pt x="1174204" y="2031546"/>
                  </a:lnTo>
                  <a:lnTo>
                    <a:pt x="1203836" y="1994878"/>
                  </a:lnTo>
                  <a:lnTo>
                    <a:pt x="1232148" y="1957520"/>
                  </a:lnTo>
                  <a:lnTo>
                    <a:pt x="1259141" y="1919504"/>
                  </a:lnTo>
                  <a:lnTo>
                    <a:pt x="1284814" y="1880860"/>
                  </a:lnTo>
                  <a:lnTo>
                    <a:pt x="1309167" y="1841621"/>
                  </a:lnTo>
                  <a:lnTo>
                    <a:pt x="1332201" y="1801816"/>
                  </a:lnTo>
                  <a:lnTo>
                    <a:pt x="1353916" y="1761478"/>
                  </a:lnTo>
                  <a:lnTo>
                    <a:pt x="1374311" y="1720638"/>
                  </a:lnTo>
                  <a:lnTo>
                    <a:pt x="1393387" y="1679326"/>
                  </a:lnTo>
                  <a:lnTo>
                    <a:pt x="1411144" y="1637576"/>
                  </a:lnTo>
                  <a:lnTo>
                    <a:pt x="1427581" y="1595417"/>
                  </a:lnTo>
                  <a:lnTo>
                    <a:pt x="1442699" y="1552880"/>
                  </a:lnTo>
                  <a:lnTo>
                    <a:pt x="1456498" y="1509999"/>
                  </a:lnTo>
                  <a:lnTo>
                    <a:pt x="1468977" y="1466802"/>
                  </a:lnTo>
                  <a:lnTo>
                    <a:pt x="1480138" y="1423323"/>
                  </a:lnTo>
                  <a:lnTo>
                    <a:pt x="1489979" y="1379592"/>
                  </a:lnTo>
                  <a:lnTo>
                    <a:pt x="1498501" y="1335640"/>
                  </a:lnTo>
                  <a:lnTo>
                    <a:pt x="1505704" y="1291499"/>
                  </a:lnTo>
                  <a:lnTo>
                    <a:pt x="1511589" y="1247200"/>
                  </a:lnTo>
                  <a:lnTo>
                    <a:pt x="1516154" y="1202775"/>
                  </a:lnTo>
                  <a:lnTo>
                    <a:pt x="1519400" y="1158254"/>
                  </a:lnTo>
                  <a:lnTo>
                    <a:pt x="1521328" y="1113669"/>
                  </a:lnTo>
                  <a:lnTo>
                    <a:pt x="1521936" y="1069051"/>
                  </a:lnTo>
                  <a:lnTo>
                    <a:pt x="1521226" y="1024431"/>
                  </a:lnTo>
                  <a:lnTo>
                    <a:pt x="1519197" y="979842"/>
                  </a:lnTo>
                  <a:lnTo>
                    <a:pt x="1515849" y="935313"/>
                  </a:lnTo>
                  <a:lnTo>
                    <a:pt x="1511182" y="890877"/>
                  </a:lnTo>
                  <a:lnTo>
                    <a:pt x="1505197" y="846565"/>
                  </a:lnTo>
                  <a:lnTo>
                    <a:pt x="1497893" y="802408"/>
                  </a:lnTo>
                  <a:lnTo>
                    <a:pt x="1489271" y="758437"/>
                  </a:lnTo>
                  <a:lnTo>
                    <a:pt x="1479329" y="714683"/>
                  </a:lnTo>
                  <a:lnTo>
                    <a:pt x="1468070" y="671179"/>
                  </a:lnTo>
                  <a:lnTo>
                    <a:pt x="1455491" y="627954"/>
                  </a:lnTo>
                  <a:lnTo>
                    <a:pt x="1441595" y="585041"/>
                  </a:lnTo>
                  <a:lnTo>
                    <a:pt x="1426380" y="542471"/>
                  </a:lnTo>
                  <a:lnTo>
                    <a:pt x="1409846" y="500275"/>
                  </a:lnTo>
                  <a:lnTo>
                    <a:pt x="1391994" y="458484"/>
                  </a:lnTo>
                  <a:lnTo>
                    <a:pt x="1372824" y="417129"/>
                  </a:lnTo>
                  <a:lnTo>
                    <a:pt x="1352335" y="376243"/>
                  </a:lnTo>
                  <a:lnTo>
                    <a:pt x="1330529" y="335856"/>
                  </a:lnTo>
                  <a:lnTo>
                    <a:pt x="1307404" y="295999"/>
                  </a:lnTo>
                  <a:lnTo>
                    <a:pt x="1282960" y="256704"/>
                  </a:lnTo>
                  <a:lnTo>
                    <a:pt x="1257199" y="218003"/>
                  </a:lnTo>
                  <a:lnTo>
                    <a:pt x="1230119" y="179925"/>
                  </a:lnTo>
                  <a:lnTo>
                    <a:pt x="1201722" y="142504"/>
                  </a:lnTo>
                  <a:lnTo>
                    <a:pt x="1172006" y="105769"/>
                  </a:lnTo>
                  <a:lnTo>
                    <a:pt x="1140972" y="69752"/>
                  </a:lnTo>
                  <a:lnTo>
                    <a:pt x="1108621" y="34486"/>
                  </a:lnTo>
                  <a:lnTo>
                    <a:pt x="1074951" y="0"/>
                  </a:lnTo>
                  <a:close/>
                </a:path>
              </a:pathLst>
            </a:custGeom>
            <a:solidFill>
              <a:srgbClr val="ECFDFE"/>
            </a:solidFill>
          </p:spPr>
          <p:txBody>
            <a:bodyPr wrap="square" lIns="0" tIns="0" rIns="0" bIns="0" rtlCol="0"/>
            <a:lstStyle/>
            <a:p>
              <a:endParaRPr dirty="0">
                <a:latin typeface="Arial" panose="020B0604020202020204" pitchFamily="34" charset="0"/>
              </a:endParaRPr>
            </a:p>
          </p:txBody>
        </p:sp>
        <p:sp>
          <p:nvSpPr>
            <p:cNvPr id="17" name="object 75">
              <a:extLst>
                <a:ext uri="{FF2B5EF4-FFF2-40B4-BE49-F238E27FC236}">
                  <a16:creationId xmlns:a16="http://schemas.microsoft.com/office/drawing/2014/main" id="{08148996-6446-CB2A-3DFE-1E8BFE335218}"/>
                </a:ext>
              </a:extLst>
            </p:cNvPr>
            <p:cNvSpPr/>
            <p:nvPr/>
          </p:nvSpPr>
          <p:spPr>
            <a:xfrm>
              <a:off x="13624195" y="3757696"/>
              <a:ext cx="1522095" cy="2137410"/>
            </a:xfrm>
            <a:custGeom>
              <a:avLst/>
              <a:gdLst/>
              <a:ahLst/>
              <a:cxnLst/>
              <a:rect l="l" t="t" r="r" b="b"/>
              <a:pathLst>
                <a:path w="1522094" h="2137410">
                  <a:moveTo>
                    <a:pt x="0" y="1067339"/>
                  </a:moveTo>
                  <a:lnTo>
                    <a:pt x="1074951" y="0"/>
                  </a:lnTo>
                  <a:lnTo>
                    <a:pt x="1108621" y="34486"/>
                  </a:lnTo>
                  <a:lnTo>
                    <a:pt x="1140972" y="69752"/>
                  </a:lnTo>
                  <a:lnTo>
                    <a:pt x="1172006" y="105769"/>
                  </a:lnTo>
                  <a:lnTo>
                    <a:pt x="1201722" y="142504"/>
                  </a:lnTo>
                  <a:lnTo>
                    <a:pt x="1230119" y="179925"/>
                  </a:lnTo>
                  <a:lnTo>
                    <a:pt x="1257199" y="218003"/>
                  </a:lnTo>
                  <a:lnTo>
                    <a:pt x="1282960" y="256704"/>
                  </a:lnTo>
                  <a:lnTo>
                    <a:pt x="1307404" y="295999"/>
                  </a:lnTo>
                  <a:lnTo>
                    <a:pt x="1330529" y="335856"/>
                  </a:lnTo>
                  <a:lnTo>
                    <a:pt x="1352335" y="376243"/>
                  </a:lnTo>
                  <a:lnTo>
                    <a:pt x="1372824" y="417129"/>
                  </a:lnTo>
                  <a:lnTo>
                    <a:pt x="1391994" y="458484"/>
                  </a:lnTo>
                  <a:lnTo>
                    <a:pt x="1409846" y="500275"/>
                  </a:lnTo>
                  <a:lnTo>
                    <a:pt x="1426380" y="542471"/>
                  </a:lnTo>
                  <a:lnTo>
                    <a:pt x="1441595" y="585041"/>
                  </a:lnTo>
                  <a:lnTo>
                    <a:pt x="1455491" y="627954"/>
                  </a:lnTo>
                  <a:lnTo>
                    <a:pt x="1468070" y="671179"/>
                  </a:lnTo>
                  <a:lnTo>
                    <a:pt x="1479329" y="714683"/>
                  </a:lnTo>
                  <a:lnTo>
                    <a:pt x="1489271" y="758437"/>
                  </a:lnTo>
                  <a:lnTo>
                    <a:pt x="1497893" y="802408"/>
                  </a:lnTo>
                  <a:lnTo>
                    <a:pt x="1505197" y="846565"/>
                  </a:lnTo>
                  <a:lnTo>
                    <a:pt x="1511182" y="890877"/>
                  </a:lnTo>
                  <a:lnTo>
                    <a:pt x="1515849" y="935313"/>
                  </a:lnTo>
                  <a:lnTo>
                    <a:pt x="1519197" y="979842"/>
                  </a:lnTo>
                  <a:lnTo>
                    <a:pt x="1521226" y="1024431"/>
                  </a:lnTo>
                  <a:lnTo>
                    <a:pt x="1521936" y="1069051"/>
                  </a:lnTo>
                  <a:lnTo>
                    <a:pt x="1521328" y="1113669"/>
                  </a:lnTo>
                  <a:lnTo>
                    <a:pt x="1519400" y="1158254"/>
                  </a:lnTo>
                  <a:lnTo>
                    <a:pt x="1516154" y="1202775"/>
                  </a:lnTo>
                  <a:lnTo>
                    <a:pt x="1511589" y="1247200"/>
                  </a:lnTo>
                  <a:lnTo>
                    <a:pt x="1505704" y="1291499"/>
                  </a:lnTo>
                  <a:lnTo>
                    <a:pt x="1498501" y="1335640"/>
                  </a:lnTo>
                  <a:lnTo>
                    <a:pt x="1489979" y="1379592"/>
                  </a:lnTo>
                  <a:lnTo>
                    <a:pt x="1480138" y="1423323"/>
                  </a:lnTo>
                  <a:lnTo>
                    <a:pt x="1468977" y="1466802"/>
                  </a:lnTo>
                  <a:lnTo>
                    <a:pt x="1456498" y="1509999"/>
                  </a:lnTo>
                  <a:lnTo>
                    <a:pt x="1442699" y="1552880"/>
                  </a:lnTo>
                  <a:lnTo>
                    <a:pt x="1427581" y="1595417"/>
                  </a:lnTo>
                  <a:lnTo>
                    <a:pt x="1411144" y="1637576"/>
                  </a:lnTo>
                  <a:lnTo>
                    <a:pt x="1393387" y="1679326"/>
                  </a:lnTo>
                  <a:lnTo>
                    <a:pt x="1374311" y="1720638"/>
                  </a:lnTo>
                  <a:lnTo>
                    <a:pt x="1353916" y="1761478"/>
                  </a:lnTo>
                  <a:lnTo>
                    <a:pt x="1332201" y="1801816"/>
                  </a:lnTo>
                  <a:lnTo>
                    <a:pt x="1309167" y="1841621"/>
                  </a:lnTo>
                  <a:lnTo>
                    <a:pt x="1284814" y="1880860"/>
                  </a:lnTo>
                  <a:lnTo>
                    <a:pt x="1259141" y="1919504"/>
                  </a:lnTo>
                  <a:lnTo>
                    <a:pt x="1232148" y="1957520"/>
                  </a:lnTo>
                  <a:lnTo>
                    <a:pt x="1203836" y="1994878"/>
                  </a:lnTo>
                  <a:lnTo>
                    <a:pt x="1174204" y="2031546"/>
                  </a:lnTo>
                  <a:lnTo>
                    <a:pt x="1143253" y="2067493"/>
                  </a:lnTo>
                  <a:lnTo>
                    <a:pt x="1110982" y="2102687"/>
                  </a:lnTo>
                  <a:lnTo>
                    <a:pt x="1077391" y="2137097"/>
                  </a:lnTo>
                  <a:lnTo>
                    <a:pt x="0" y="1067339"/>
                  </a:lnTo>
                  <a:close/>
                </a:path>
              </a:pathLst>
            </a:custGeom>
            <a:ln w="52354">
              <a:solidFill>
                <a:srgbClr val="FFFFFF"/>
              </a:solidFill>
            </a:ln>
          </p:spPr>
          <p:txBody>
            <a:bodyPr wrap="square" lIns="0" tIns="0" rIns="0" bIns="0" rtlCol="0"/>
            <a:lstStyle/>
            <a:p>
              <a:endParaRPr dirty="0">
                <a:latin typeface="Arial" panose="020B0604020202020204" pitchFamily="34" charset="0"/>
              </a:endParaRPr>
            </a:p>
          </p:txBody>
        </p:sp>
        <p:sp>
          <p:nvSpPr>
            <p:cNvPr id="18" name="object 76">
              <a:extLst>
                <a:ext uri="{FF2B5EF4-FFF2-40B4-BE49-F238E27FC236}">
                  <a16:creationId xmlns:a16="http://schemas.microsoft.com/office/drawing/2014/main" id="{EEA26B5F-8AF5-1ED0-E243-1D9255EA1B5F}"/>
                </a:ext>
              </a:extLst>
            </p:cNvPr>
            <p:cNvSpPr/>
            <p:nvPr/>
          </p:nvSpPr>
          <p:spPr>
            <a:xfrm>
              <a:off x="12187350" y="3344921"/>
              <a:ext cx="2546985" cy="2961005"/>
            </a:xfrm>
            <a:custGeom>
              <a:avLst/>
              <a:gdLst/>
              <a:ahLst/>
              <a:cxnLst/>
              <a:rect l="l" t="t" r="r" b="b"/>
              <a:pathLst>
                <a:path w="2546984" h="2961004">
                  <a:moveTo>
                    <a:pt x="1511803" y="50"/>
                  </a:moveTo>
                  <a:lnTo>
                    <a:pt x="1466907" y="0"/>
                  </a:lnTo>
                  <a:lnTo>
                    <a:pt x="1422028" y="1282"/>
                  </a:lnTo>
                  <a:lnTo>
                    <a:pt x="1377201" y="3899"/>
                  </a:lnTo>
                  <a:lnTo>
                    <a:pt x="1332456" y="7849"/>
                  </a:lnTo>
                  <a:lnTo>
                    <a:pt x="1287828" y="13133"/>
                  </a:lnTo>
                  <a:lnTo>
                    <a:pt x="1243348" y="19751"/>
                  </a:lnTo>
                  <a:lnTo>
                    <a:pt x="1199050" y="27703"/>
                  </a:lnTo>
                  <a:lnTo>
                    <a:pt x="1154966" y="36988"/>
                  </a:lnTo>
                  <a:lnTo>
                    <a:pt x="1111130" y="47607"/>
                  </a:lnTo>
                  <a:lnTo>
                    <a:pt x="1067573" y="59561"/>
                  </a:lnTo>
                  <a:lnTo>
                    <a:pt x="1024328" y="72848"/>
                  </a:lnTo>
                  <a:lnTo>
                    <a:pt x="981429" y="87469"/>
                  </a:lnTo>
                  <a:lnTo>
                    <a:pt x="938908" y="103424"/>
                  </a:lnTo>
                  <a:lnTo>
                    <a:pt x="896797" y="120713"/>
                  </a:lnTo>
                  <a:lnTo>
                    <a:pt x="855130" y="139337"/>
                  </a:lnTo>
                  <a:lnTo>
                    <a:pt x="813939" y="159294"/>
                  </a:lnTo>
                  <a:lnTo>
                    <a:pt x="773257" y="180586"/>
                  </a:lnTo>
                  <a:lnTo>
                    <a:pt x="733117" y="203212"/>
                  </a:lnTo>
                  <a:lnTo>
                    <a:pt x="693551" y="227172"/>
                  </a:lnTo>
                  <a:lnTo>
                    <a:pt x="654592" y="252466"/>
                  </a:lnTo>
                  <a:lnTo>
                    <a:pt x="616273" y="279095"/>
                  </a:lnTo>
                  <a:lnTo>
                    <a:pt x="578626" y="307058"/>
                  </a:lnTo>
                  <a:lnTo>
                    <a:pt x="541685" y="336355"/>
                  </a:lnTo>
                  <a:lnTo>
                    <a:pt x="505481" y="366987"/>
                  </a:lnTo>
                  <a:lnTo>
                    <a:pt x="470049" y="398954"/>
                  </a:lnTo>
                  <a:lnTo>
                    <a:pt x="435420" y="432255"/>
                  </a:lnTo>
                  <a:lnTo>
                    <a:pt x="401875" y="466632"/>
                  </a:lnTo>
                  <a:lnTo>
                    <a:pt x="369674" y="501807"/>
                  </a:lnTo>
                  <a:lnTo>
                    <a:pt x="338818" y="537747"/>
                  </a:lnTo>
                  <a:lnTo>
                    <a:pt x="309306" y="574419"/>
                  </a:lnTo>
                  <a:lnTo>
                    <a:pt x="281138" y="611792"/>
                  </a:lnTo>
                  <a:lnTo>
                    <a:pt x="254314" y="649833"/>
                  </a:lnTo>
                  <a:lnTo>
                    <a:pt x="228835" y="688508"/>
                  </a:lnTo>
                  <a:lnTo>
                    <a:pt x="204699" y="727787"/>
                  </a:lnTo>
                  <a:lnTo>
                    <a:pt x="181908" y="767635"/>
                  </a:lnTo>
                  <a:lnTo>
                    <a:pt x="160460" y="808021"/>
                  </a:lnTo>
                  <a:lnTo>
                    <a:pt x="140356" y="848913"/>
                  </a:lnTo>
                  <a:lnTo>
                    <a:pt x="121597" y="890277"/>
                  </a:lnTo>
                  <a:lnTo>
                    <a:pt x="104181" y="932081"/>
                  </a:lnTo>
                  <a:lnTo>
                    <a:pt x="88109" y="974293"/>
                  </a:lnTo>
                  <a:lnTo>
                    <a:pt x="73381" y="1016880"/>
                  </a:lnTo>
                  <a:lnTo>
                    <a:pt x="59996" y="1059810"/>
                  </a:lnTo>
                  <a:lnTo>
                    <a:pt x="47956" y="1103050"/>
                  </a:lnTo>
                  <a:lnTo>
                    <a:pt x="37259" y="1146568"/>
                  </a:lnTo>
                  <a:lnTo>
                    <a:pt x="27905" y="1190331"/>
                  </a:lnTo>
                  <a:lnTo>
                    <a:pt x="19895" y="1234307"/>
                  </a:lnTo>
                  <a:lnTo>
                    <a:pt x="13229" y="1278463"/>
                  </a:lnTo>
                  <a:lnTo>
                    <a:pt x="7907" y="1322767"/>
                  </a:lnTo>
                  <a:lnTo>
                    <a:pt x="3927" y="1367186"/>
                  </a:lnTo>
                  <a:lnTo>
                    <a:pt x="1292" y="1411688"/>
                  </a:lnTo>
                  <a:lnTo>
                    <a:pt x="0" y="1456240"/>
                  </a:lnTo>
                  <a:lnTo>
                    <a:pt x="51" y="1500810"/>
                  </a:lnTo>
                  <a:lnTo>
                    <a:pt x="1445" y="1545366"/>
                  </a:lnTo>
                  <a:lnTo>
                    <a:pt x="4183" y="1589874"/>
                  </a:lnTo>
                  <a:lnTo>
                    <a:pt x="8264" y="1634302"/>
                  </a:lnTo>
                  <a:lnTo>
                    <a:pt x="13688" y="1678618"/>
                  </a:lnTo>
                  <a:lnTo>
                    <a:pt x="20456" y="1722790"/>
                  </a:lnTo>
                  <a:lnTo>
                    <a:pt x="28566" y="1766784"/>
                  </a:lnTo>
                  <a:lnTo>
                    <a:pt x="38020" y="1810568"/>
                  </a:lnTo>
                  <a:lnTo>
                    <a:pt x="48817" y="1854111"/>
                  </a:lnTo>
                  <a:lnTo>
                    <a:pt x="60957" y="1897379"/>
                  </a:lnTo>
                  <a:lnTo>
                    <a:pt x="74440" y="1940339"/>
                  </a:lnTo>
                  <a:lnTo>
                    <a:pt x="89265" y="1982960"/>
                  </a:lnTo>
                  <a:lnTo>
                    <a:pt x="105434" y="2025209"/>
                  </a:lnTo>
                  <a:lnTo>
                    <a:pt x="122946" y="2067053"/>
                  </a:lnTo>
                  <a:lnTo>
                    <a:pt x="141800" y="2108460"/>
                  </a:lnTo>
                  <a:lnTo>
                    <a:pt x="161998" y="2149398"/>
                  </a:lnTo>
                  <a:lnTo>
                    <a:pt x="183538" y="2189833"/>
                  </a:lnTo>
                  <a:lnTo>
                    <a:pt x="206421" y="2229733"/>
                  </a:lnTo>
                  <a:lnTo>
                    <a:pt x="230646" y="2269067"/>
                  </a:lnTo>
                  <a:lnTo>
                    <a:pt x="256214" y="2307801"/>
                  </a:lnTo>
                  <a:lnTo>
                    <a:pt x="283125" y="2345903"/>
                  </a:lnTo>
                  <a:lnTo>
                    <a:pt x="311379" y="2383340"/>
                  </a:lnTo>
                  <a:lnTo>
                    <a:pt x="340975" y="2420080"/>
                  </a:lnTo>
                  <a:lnTo>
                    <a:pt x="371913" y="2456091"/>
                  </a:lnTo>
                  <a:lnTo>
                    <a:pt x="404194" y="2491339"/>
                  </a:lnTo>
                  <a:lnTo>
                    <a:pt x="437818" y="2525793"/>
                  </a:lnTo>
                  <a:lnTo>
                    <a:pt x="472523" y="2559172"/>
                  </a:lnTo>
                  <a:lnTo>
                    <a:pt x="508030" y="2591218"/>
                  </a:lnTo>
                  <a:lnTo>
                    <a:pt x="544303" y="2621931"/>
                  </a:lnTo>
                  <a:lnTo>
                    <a:pt x="581312" y="2651312"/>
                  </a:lnTo>
                  <a:lnTo>
                    <a:pt x="619023" y="2679360"/>
                  </a:lnTo>
                  <a:lnTo>
                    <a:pt x="657404" y="2706075"/>
                  </a:lnTo>
                  <a:lnTo>
                    <a:pt x="696421" y="2731457"/>
                  </a:lnTo>
                  <a:lnTo>
                    <a:pt x="736042" y="2755507"/>
                  </a:lnTo>
                  <a:lnTo>
                    <a:pt x="776235" y="2778223"/>
                  </a:lnTo>
                  <a:lnTo>
                    <a:pt x="816966" y="2799606"/>
                  </a:lnTo>
                  <a:lnTo>
                    <a:pt x="858203" y="2819657"/>
                  </a:lnTo>
                  <a:lnTo>
                    <a:pt x="899913" y="2838374"/>
                  </a:lnTo>
                  <a:lnTo>
                    <a:pt x="942063" y="2855758"/>
                  </a:lnTo>
                  <a:lnTo>
                    <a:pt x="984621" y="2871809"/>
                  </a:lnTo>
                  <a:lnTo>
                    <a:pt x="1027554" y="2886527"/>
                  </a:lnTo>
                  <a:lnTo>
                    <a:pt x="1070830" y="2899912"/>
                  </a:lnTo>
                  <a:lnTo>
                    <a:pt x="1114414" y="2911964"/>
                  </a:lnTo>
                  <a:lnTo>
                    <a:pt x="1158275" y="2922682"/>
                  </a:lnTo>
                  <a:lnTo>
                    <a:pt x="1202380" y="2932067"/>
                  </a:lnTo>
                  <a:lnTo>
                    <a:pt x="1246697" y="2940118"/>
                  </a:lnTo>
                  <a:lnTo>
                    <a:pt x="1291192" y="2946836"/>
                  </a:lnTo>
                  <a:lnTo>
                    <a:pt x="1335832" y="2952221"/>
                  </a:lnTo>
                  <a:lnTo>
                    <a:pt x="1380586" y="2956272"/>
                  </a:lnTo>
                  <a:lnTo>
                    <a:pt x="1425420" y="2958990"/>
                  </a:lnTo>
                  <a:lnTo>
                    <a:pt x="1470302" y="2960374"/>
                  </a:lnTo>
                  <a:lnTo>
                    <a:pt x="1515198" y="2960425"/>
                  </a:lnTo>
                  <a:lnTo>
                    <a:pt x="1560077" y="2959142"/>
                  </a:lnTo>
                  <a:lnTo>
                    <a:pt x="1604905" y="2956525"/>
                  </a:lnTo>
                  <a:lnTo>
                    <a:pt x="1649649" y="2952575"/>
                  </a:lnTo>
                  <a:lnTo>
                    <a:pt x="1694277" y="2947291"/>
                  </a:lnTo>
                  <a:lnTo>
                    <a:pt x="1738757" y="2940673"/>
                  </a:lnTo>
                  <a:lnTo>
                    <a:pt x="1783055" y="2932722"/>
                  </a:lnTo>
                  <a:lnTo>
                    <a:pt x="1827139" y="2923436"/>
                  </a:lnTo>
                  <a:lnTo>
                    <a:pt x="1870975" y="2912817"/>
                  </a:lnTo>
                  <a:lnTo>
                    <a:pt x="1914532" y="2900864"/>
                  </a:lnTo>
                  <a:lnTo>
                    <a:pt x="1957777" y="2887577"/>
                  </a:lnTo>
                  <a:lnTo>
                    <a:pt x="2000676" y="2872956"/>
                  </a:lnTo>
                  <a:lnTo>
                    <a:pt x="2043197" y="2857000"/>
                  </a:lnTo>
                  <a:lnTo>
                    <a:pt x="2085308" y="2839711"/>
                  </a:lnTo>
                  <a:lnTo>
                    <a:pt x="2126975" y="2821088"/>
                  </a:lnTo>
                  <a:lnTo>
                    <a:pt x="2168166" y="2801130"/>
                  </a:lnTo>
                  <a:lnTo>
                    <a:pt x="2208848" y="2779839"/>
                  </a:lnTo>
                  <a:lnTo>
                    <a:pt x="2248988" y="2757213"/>
                  </a:lnTo>
                  <a:lnTo>
                    <a:pt x="2288554" y="2733253"/>
                  </a:lnTo>
                  <a:lnTo>
                    <a:pt x="2327513" y="2707958"/>
                  </a:lnTo>
                  <a:lnTo>
                    <a:pt x="2365833" y="2681330"/>
                  </a:lnTo>
                  <a:lnTo>
                    <a:pt x="2403479" y="2653367"/>
                  </a:lnTo>
                  <a:lnTo>
                    <a:pt x="2440420" y="2624069"/>
                  </a:lnTo>
                  <a:lnTo>
                    <a:pt x="2476624" y="2593437"/>
                  </a:lnTo>
                  <a:lnTo>
                    <a:pt x="2512056" y="2561471"/>
                  </a:lnTo>
                  <a:lnTo>
                    <a:pt x="2546685" y="2528170"/>
                  </a:lnTo>
                  <a:lnTo>
                    <a:pt x="1491053" y="1480212"/>
                  </a:lnTo>
                  <a:lnTo>
                    <a:pt x="2544288" y="434632"/>
                  </a:lnTo>
                  <a:lnTo>
                    <a:pt x="2509582" y="401253"/>
                  </a:lnTo>
                  <a:lnTo>
                    <a:pt x="2474076" y="369207"/>
                  </a:lnTo>
                  <a:lnTo>
                    <a:pt x="2437802" y="338493"/>
                  </a:lnTo>
                  <a:lnTo>
                    <a:pt x="2400793" y="309112"/>
                  </a:lnTo>
                  <a:lnTo>
                    <a:pt x="2363082" y="281065"/>
                  </a:lnTo>
                  <a:lnTo>
                    <a:pt x="2324701" y="254349"/>
                  </a:lnTo>
                  <a:lnTo>
                    <a:pt x="2285684" y="228967"/>
                  </a:lnTo>
                  <a:lnTo>
                    <a:pt x="2246063" y="204918"/>
                  </a:lnTo>
                  <a:lnTo>
                    <a:pt x="2205870" y="182202"/>
                  </a:lnTo>
                  <a:lnTo>
                    <a:pt x="2165139" y="160818"/>
                  </a:lnTo>
                  <a:lnTo>
                    <a:pt x="2123902" y="140768"/>
                  </a:lnTo>
                  <a:lnTo>
                    <a:pt x="2082192" y="122051"/>
                  </a:lnTo>
                  <a:lnTo>
                    <a:pt x="2040042" y="104666"/>
                  </a:lnTo>
                  <a:lnTo>
                    <a:pt x="1997484" y="88615"/>
                  </a:lnTo>
                  <a:lnTo>
                    <a:pt x="1954551" y="73897"/>
                  </a:lnTo>
                  <a:lnTo>
                    <a:pt x="1911276" y="60513"/>
                  </a:lnTo>
                  <a:lnTo>
                    <a:pt x="1867691" y="48461"/>
                  </a:lnTo>
                  <a:lnTo>
                    <a:pt x="1823830" y="37743"/>
                  </a:lnTo>
                  <a:lnTo>
                    <a:pt x="1779725" y="28358"/>
                  </a:lnTo>
                  <a:lnTo>
                    <a:pt x="1735408" y="20306"/>
                  </a:lnTo>
                  <a:lnTo>
                    <a:pt x="1690913" y="13588"/>
                  </a:lnTo>
                  <a:lnTo>
                    <a:pt x="1646273" y="8203"/>
                  </a:lnTo>
                  <a:lnTo>
                    <a:pt x="1601519" y="4152"/>
                  </a:lnTo>
                  <a:lnTo>
                    <a:pt x="1556685" y="1434"/>
                  </a:lnTo>
                  <a:lnTo>
                    <a:pt x="1511803" y="50"/>
                  </a:lnTo>
                  <a:close/>
                </a:path>
              </a:pathLst>
            </a:custGeom>
            <a:solidFill>
              <a:srgbClr val="B7F8FB"/>
            </a:solidFill>
          </p:spPr>
          <p:txBody>
            <a:bodyPr wrap="square" lIns="0" tIns="0" rIns="0" bIns="0" rtlCol="0"/>
            <a:lstStyle/>
            <a:p>
              <a:endParaRPr dirty="0">
                <a:latin typeface="Arial" panose="020B0604020202020204" pitchFamily="34" charset="0"/>
              </a:endParaRPr>
            </a:p>
          </p:txBody>
        </p:sp>
        <p:sp>
          <p:nvSpPr>
            <p:cNvPr id="19" name="object 77">
              <a:extLst>
                <a:ext uri="{FF2B5EF4-FFF2-40B4-BE49-F238E27FC236}">
                  <a16:creationId xmlns:a16="http://schemas.microsoft.com/office/drawing/2014/main" id="{C84547EB-582D-3AA7-1247-CF27DA6F73E6}"/>
                </a:ext>
              </a:extLst>
            </p:cNvPr>
            <p:cNvSpPr/>
            <p:nvPr/>
          </p:nvSpPr>
          <p:spPr>
            <a:xfrm>
              <a:off x="12187350" y="3344921"/>
              <a:ext cx="2546985" cy="2961005"/>
            </a:xfrm>
            <a:custGeom>
              <a:avLst/>
              <a:gdLst/>
              <a:ahLst/>
              <a:cxnLst/>
              <a:rect l="l" t="t" r="r" b="b"/>
              <a:pathLst>
                <a:path w="2546984" h="2961004">
                  <a:moveTo>
                    <a:pt x="1491053" y="1480212"/>
                  </a:moveTo>
                  <a:lnTo>
                    <a:pt x="2546685" y="2528170"/>
                  </a:lnTo>
                  <a:lnTo>
                    <a:pt x="2512056" y="2561471"/>
                  </a:lnTo>
                  <a:lnTo>
                    <a:pt x="2476624" y="2593437"/>
                  </a:lnTo>
                  <a:lnTo>
                    <a:pt x="2440420" y="2624069"/>
                  </a:lnTo>
                  <a:lnTo>
                    <a:pt x="2403479" y="2653367"/>
                  </a:lnTo>
                  <a:lnTo>
                    <a:pt x="2365833" y="2681330"/>
                  </a:lnTo>
                  <a:lnTo>
                    <a:pt x="2327513" y="2707958"/>
                  </a:lnTo>
                  <a:lnTo>
                    <a:pt x="2288554" y="2733253"/>
                  </a:lnTo>
                  <a:lnTo>
                    <a:pt x="2248988" y="2757213"/>
                  </a:lnTo>
                  <a:lnTo>
                    <a:pt x="2208848" y="2779839"/>
                  </a:lnTo>
                  <a:lnTo>
                    <a:pt x="2168166" y="2801130"/>
                  </a:lnTo>
                  <a:lnTo>
                    <a:pt x="2126975" y="2821088"/>
                  </a:lnTo>
                  <a:lnTo>
                    <a:pt x="2085308" y="2839711"/>
                  </a:lnTo>
                  <a:lnTo>
                    <a:pt x="2043197" y="2857000"/>
                  </a:lnTo>
                  <a:lnTo>
                    <a:pt x="2000676" y="2872956"/>
                  </a:lnTo>
                  <a:lnTo>
                    <a:pt x="1957777" y="2887577"/>
                  </a:lnTo>
                  <a:lnTo>
                    <a:pt x="1914532" y="2900864"/>
                  </a:lnTo>
                  <a:lnTo>
                    <a:pt x="1870975" y="2912817"/>
                  </a:lnTo>
                  <a:lnTo>
                    <a:pt x="1827139" y="2923436"/>
                  </a:lnTo>
                  <a:lnTo>
                    <a:pt x="1783055" y="2932722"/>
                  </a:lnTo>
                  <a:lnTo>
                    <a:pt x="1738757" y="2940673"/>
                  </a:lnTo>
                  <a:lnTo>
                    <a:pt x="1694277" y="2947291"/>
                  </a:lnTo>
                  <a:lnTo>
                    <a:pt x="1649649" y="2952575"/>
                  </a:lnTo>
                  <a:lnTo>
                    <a:pt x="1604905" y="2956525"/>
                  </a:lnTo>
                  <a:lnTo>
                    <a:pt x="1560077" y="2959142"/>
                  </a:lnTo>
                  <a:lnTo>
                    <a:pt x="1515198" y="2960425"/>
                  </a:lnTo>
                  <a:lnTo>
                    <a:pt x="1470302" y="2960374"/>
                  </a:lnTo>
                  <a:lnTo>
                    <a:pt x="1425420" y="2958990"/>
                  </a:lnTo>
                  <a:lnTo>
                    <a:pt x="1380586" y="2956272"/>
                  </a:lnTo>
                  <a:lnTo>
                    <a:pt x="1335832" y="2952221"/>
                  </a:lnTo>
                  <a:lnTo>
                    <a:pt x="1291192" y="2946836"/>
                  </a:lnTo>
                  <a:lnTo>
                    <a:pt x="1246697" y="2940118"/>
                  </a:lnTo>
                  <a:lnTo>
                    <a:pt x="1202380" y="2932067"/>
                  </a:lnTo>
                  <a:lnTo>
                    <a:pt x="1158275" y="2922682"/>
                  </a:lnTo>
                  <a:lnTo>
                    <a:pt x="1114414" y="2911964"/>
                  </a:lnTo>
                  <a:lnTo>
                    <a:pt x="1070830" y="2899912"/>
                  </a:lnTo>
                  <a:lnTo>
                    <a:pt x="1027554" y="2886527"/>
                  </a:lnTo>
                  <a:lnTo>
                    <a:pt x="984621" y="2871809"/>
                  </a:lnTo>
                  <a:lnTo>
                    <a:pt x="942063" y="2855758"/>
                  </a:lnTo>
                  <a:lnTo>
                    <a:pt x="899913" y="2838374"/>
                  </a:lnTo>
                  <a:lnTo>
                    <a:pt x="858203" y="2819657"/>
                  </a:lnTo>
                  <a:lnTo>
                    <a:pt x="816966" y="2799606"/>
                  </a:lnTo>
                  <a:lnTo>
                    <a:pt x="776235" y="2778223"/>
                  </a:lnTo>
                  <a:lnTo>
                    <a:pt x="736042" y="2755507"/>
                  </a:lnTo>
                  <a:lnTo>
                    <a:pt x="696421" y="2731457"/>
                  </a:lnTo>
                  <a:lnTo>
                    <a:pt x="657404" y="2706075"/>
                  </a:lnTo>
                  <a:lnTo>
                    <a:pt x="619023" y="2679360"/>
                  </a:lnTo>
                  <a:lnTo>
                    <a:pt x="581312" y="2651312"/>
                  </a:lnTo>
                  <a:lnTo>
                    <a:pt x="544303" y="2621931"/>
                  </a:lnTo>
                  <a:lnTo>
                    <a:pt x="508030" y="2591218"/>
                  </a:lnTo>
                  <a:lnTo>
                    <a:pt x="472523" y="2559172"/>
                  </a:lnTo>
                  <a:lnTo>
                    <a:pt x="437818" y="2525793"/>
                  </a:lnTo>
                  <a:lnTo>
                    <a:pt x="404194" y="2491339"/>
                  </a:lnTo>
                  <a:lnTo>
                    <a:pt x="371913" y="2456091"/>
                  </a:lnTo>
                  <a:lnTo>
                    <a:pt x="340975" y="2420080"/>
                  </a:lnTo>
                  <a:lnTo>
                    <a:pt x="311379" y="2383340"/>
                  </a:lnTo>
                  <a:lnTo>
                    <a:pt x="283125" y="2345903"/>
                  </a:lnTo>
                  <a:lnTo>
                    <a:pt x="256214" y="2307801"/>
                  </a:lnTo>
                  <a:lnTo>
                    <a:pt x="230646" y="2269067"/>
                  </a:lnTo>
                  <a:lnTo>
                    <a:pt x="206421" y="2229733"/>
                  </a:lnTo>
                  <a:lnTo>
                    <a:pt x="183538" y="2189833"/>
                  </a:lnTo>
                  <a:lnTo>
                    <a:pt x="161998" y="2149398"/>
                  </a:lnTo>
                  <a:lnTo>
                    <a:pt x="141800" y="2108460"/>
                  </a:lnTo>
                  <a:lnTo>
                    <a:pt x="122946" y="2067053"/>
                  </a:lnTo>
                  <a:lnTo>
                    <a:pt x="105434" y="2025209"/>
                  </a:lnTo>
                  <a:lnTo>
                    <a:pt x="89265" y="1982960"/>
                  </a:lnTo>
                  <a:lnTo>
                    <a:pt x="74440" y="1940339"/>
                  </a:lnTo>
                  <a:lnTo>
                    <a:pt x="60957" y="1897379"/>
                  </a:lnTo>
                  <a:lnTo>
                    <a:pt x="48817" y="1854111"/>
                  </a:lnTo>
                  <a:lnTo>
                    <a:pt x="38020" y="1810568"/>
                  </a:lnTo>
                  <a:lnTo>
                    <a:pt x="28566" y="1766784"/>
                  </a:lnTo>
                  <a:lnTo>
                    <a:pt x="20456" y="1722790"/>
                  </a:lnTo>
                  <a:lnTo>
                    <a:pt x="13688" y="1678618"/>
                  </a:lnTo>
                  <a:lnTo>
                    <a:pt x="8264" y="1634302"/>
                  </a:lnTo>
                  <a:lnTo>
                    <a:pt x="4183" y="1589874"/>
                  </a:lnTo>
                  <a:lnTo>
                    <a:pt x="1445" y="1545366"/>
                  </a:lnTo>
                  <a:lnTo>
                    <a:pt x="51" y="1500810"/>
                  </a:lnTo>
                  <a:lnTo>
                    <a:pt x="0" y="1456240"/>
                  </a:lnTo>
                  <a:lnTo>
                    <a:pt x="1292" y="1411688"/>
                  </a:lnTo>
                  <a:lnTo>
                    <a:pt x="3927" y="1367186"/>
                  </a:lnTo>
                  <a:lnTo>
                    <a:pt x="7907" y="1322767"/>
                  </a:lnTo>
                  <a:lnTo>
                    <a:pt x="13229" y="1278463"/>
                  </a:lnTo>
                  <a:lnTo>
                    <a:pt x="19895" y="1234307"/>
                  </a:lnTo>
                  <a:lnTo>
                    <a:pt x="27905" y="1190331"/>
                  </a:lnTo>
                  <a:lnTo>
                    <a:pt x="37259" y="1146568"/>
                  </a:lnTo>
                  <a:lnTo>
                    <a:pt x="47956" y="1103050"/>
                  </a:lnTo>
                  <a:lnTo>
                    <a:pt x="59996" y="1059810"/>
                  </a:lnTo>
                  <a:lnTo>
                    <a:pt x="73381" y="1016880"/>
                  </a:lnTo>
                  <a:lnTo>
                    <a:pt x="88109" y="974293"/>
                  </a:lnTo>
                  <a:lnTo>
                    <a:pt x="104181" y="932081"/>
                  </a:lnTo>
                  <a:lnTo>
                    <a:pt x="121597" y="890277"/>
                  </a:lnTo>
                  <a:lnTo>
                    <a:pt x="140356" y="848913"/>
                  </a:lnTo>
                  <a:lnTo>
                    <a:pt x="160460" y="808021"/>
                  </a:lnTo>
                  <a:lnTo>
                    <a:pt x="181908" y="767635"/>
                  </a:lnTo>
                  <a:lnTo>
                    <a:pt x="204699" y="727787"/>
                  </a:lnTo>
                  <a:lnTo>
                    <a:pt x="228835" y="688508"/>
                  </a:lnTo>
                  <a:lnTo>
                    <a:pt x="254314" y="649833"/>
                  </a:lnTo>
                  <a:lnTo>
                    <a:pt x="281138" y="611792"/>
                  </a:lnTo>
                  <a:lnTo>
                    <a:pt x="309306" y="574419"/>
                  </a:lnTo>
                  <a:lnTo>
                    <a:pt x="338818" y="537747"/>
                  </a:lnTo>
                  <a:lnTo>
                    <a:pt x="369674" y="501807"/>
                  </a:lnTo>
                  <a:lnTo>
                    <a:pt x="401875" y="466632"/>
                  </a:lnTo>
                  <a:lnTo>
                    <a:pt x="435420" y="432255"/>
                  </a:lnTo>
                  <a:lnTo>
                    <a:pt x="470049" y="398954"/>
                  </a:lnTo>
                  <a:lnTo>
                    <a:pt x="505481" y="366987"/>
                  </a:lnTo>
                  <a:lnTo>
                    <a:pt x="541685" y="336355"/>
                  </a:lnTo>
                  <a:lnTo>
                    <a:pt x="578626" y="307058"/>
                  </a:lnTo>
                  <a:lnTo>
                    <a:pt x="616273" y="279095"/>
                  </a:lnTo>
                  <a:lnTo>
                    <a:pt x="654592" y="252466"/>
                  </a:lnTo>
                  <a:lnTo>
                    <a:pt x="693551" y="227172"/>
                  </a:lnTo>
                  <a:lnTo>
                    <a:pt x="733117" y="203212"/>
                  </a:lnTo>
                  <a:lnTo>
                    <a:pt x="773257" y="180586"/>
                  </a:lnTo>
                  <a:lnTo>
                    <a:pt x="813939" y="159294"/>
                  </a:lnTo>
                  <a:lnTo>
                    <a:pt x="855130" y="139337"/>
                  </a:lnTo>
                  <a:lnTo>
                    <a:pt x="896797" y="120713"/>
                  </a:lnTo>
                  <a:lnTo>
                    <a:pt x="938908" y="103424"/>
                  </a:lnTo>
                  <a:lnTo>
                    <a:pt x="981429" y="87469"/>
                  </a:lnTo>
                  <a:lnTo>
                    <a:pt x="1024328" y="72848"/>
                  </a:lnTo>
                  <a:lnTo>
                    <a:pt x="1067573" y="59561"/>
                  </a:lnTo>
                  <a:lnTo>
                    <a:pt x="1111130" y="47607"/>
                  </a:lnTo>
                  <a:lnTo>
                    <a:pt x="1154966" y="36988"/>
                  </a:lnTo>
                  <a:lnTo>
                    <a:pt x="1199050" y="27703"/>
                  </a:lnTo>
                  <a:lnTo>
                    <a:pt x="1243348" y="19751"/>
                  </a:lnTo>
                  <a:lnTo>
                    <a:pt x="1287828" y="13133"/>
                  </a:lnTo>
                  <a:lnTo>
                    <a:pt x="1332456" y="7849"/>
                  </a:lnTo>
                  <a:lnTo>
                    <a:pt x="1377201" y="3899"/>
                  </a:lnTo>
                  <a:lnTo>
                    <a:pt x="1422028" y="1282"/>
                  </a:lnTo>
                  <a:lnTo>
                    <a:pt x="1466907" y="0"/>
                  </a:lnTo>
                  <a:lnTo>
                    <a:pt x="1511803" y="50"/>
                  </a:lnTo>
                  <a:lnTo>
                    <a:pt x="1556685" y="1434"/>
                  </a:lnTo>
                  <a:lnTo>
                    <a:pt x="1601519" y="4152"/>
                  </a:lnTo>
                  <a:lnTo>
                    <a:pt x="1646273" y="8203"/>
                  </a:lnTo>
                  <a:lnTo>
                    <a:pt x="1690913" y="13588"/>
                  </a:lnTo>
                  <a:lnTo>
                    <a:pt x="1735408" y="20306"/>
                  </a:lnTo>
                  <a:lnTo>
                    <a:pt x="1779725" y="28358"/>
                  </a:lnTo>
                  <a:lnTo>
                    <a:pt x="1823830" y="37743"/>
                  </a:lnTo>
                  <a:lnTo>
                    <a:pt x="1867691" y="48461"/>
                  </a:lnTo>
                  <a:lnTo>
                    <a:pt x="1911276" y="60513"/>
                  </a:lnTo>
                  <a:lnTo>
                    <a:pt x="1954551" y="73897"/>
                  </a:lnTo>
                  <a:lnTo>
                    <a:pt x="1997484" y="88615"/>
                  </a:lnTo>
                  <a:lnTo>
                    <a:pt x="2040042" y="104666"/>
                  </a:lnTo>
                  <a:lnTo>
                    <a:pt x="2082192" y="122051"/>
                  </a:lnTo>
                  <a:lnTo>
                    <a:pt x="2123902" y="140768"/>
                  </a:lnTo>
                  <a:lnTo>
                    <a:pt x="2165139" y="160818"/>
                  </a:lnTo>
                  <a:lnTo>
                    <a:pt x="2205870" y="182202"/>
                  </a:lnTo>
                  <a:lnTo>
                    <a:pt x="2246063" y="204918"/>
                  </a:lnTo>
                  <a:lnTo>
                    <a:pt x="2285684" y="228967"/>
                  </a:lnTo>
                  <a:lnTo>
                    <a:pt x="2324701" y="254349"/>
                  </a:lnTo>
                  <a:lnTo>
                    <a:pt x="2363082" y="281065"/>
                  </a:lnTo>
                  <a:lnTo>
                    <a:pt x="2400793" y="309112"/>
                  </a:lnTo>
                  <a:lnTo>
                    <a:pt x="2437802" y="338493"/>
                  </a:lnTo>
                  <a:lnTo>
                    <a:pt x="2474076" y="369207"/>
                  </a:lnTo>
                  <a:lnTo>
                    <a:pt x="2509582" y="401253"/>
                  </a:lnTo>
                  <a:lnTo>
                    <a:pt x="2544288" y="434632"/>
                  </a:lnTo>
                  <a:lnTo>
                    <a:pt x="1491053" y="1480212"/>
                  </a:lnTo>
                  <a:close/>
                </a:path>
              </a:pathLst>
            </a:custGeom>
            <a:ln w="52354">
              <a:solidFill>
                <a:srgbClr val="FFFFFF"/>
              </a:solidFill>
            </a:ln>
          </p:spPr>
          <p:txBody>
            <a:bodyPr wrap="square" lIns="0" tIns="0" rIns="0" bIns="0" rtlCol="0"/>
            <a:lstStyle/>
            <a:p>
              <a:endParaRPr dirty="0">
                <a:latin typeface="Arial" panose="020B0604020202020204" pitchFamily="34" charset="0"/>
              </a:endParaRPr>
            </a:p>
          </p:txBody>
        </p:sp>
        <p:sp>
          <p:nvSpPr>
            <p:cNvPr id="20" name="object 78">
              <a:extLst>
                <a:ext uri="{FF2B5EF4-FFF2-40B4-BE49-F238E27FC236}">
                  <a16:creationId xmlns:a16="http://schemas.microsoft.com/office/drawing/2014/main" id="{EA73A783-A46C-A1A7-401A-1D5D944EB215}"/>
                </a:ext>
              </a:extLst>
            </p:cNvPr>
            <p:cNvSpPr/>
            <p:nvPr/>
          </p:nvSpPr>
          <p:spPr>
            <a:xfrm>
              <a:off x="10590577" y="4615719"/>
              <a:ext cx="2047875" cy="534035"/>
            </a:xfrm>
            <a:custGeom>
              <a:avLst/>
              <a:gdLst/>
              <a:ahLst/>
              <a:cxnLst/>
              <a:rect l="l" t="t" r="r" b="b"/>
              <a:pathLst>
                <a:path w="2047875" h="534035">
                  <a:moveTo>
                    <a:pt x="2047780" y="533732"/>
                  </a:moveTo>
                  <a:lnTo>
                    <a:pt x="0" y="533732"/>
                  </a:lnTo>
                  <a:lnTo>
                    <a:pt x="0" y="0"/>
                  </a:lnTo>
                </a:path>
              </a:pathLst>
            </a:custGeom>
            <a:ln w="20941">
              <a:solidFill>
                <a:srgbClr val="EBEBED"/>
              </a:solidFill>
            </a:ln>
          </p:spPr>
          <p:txBody>
            <a:bodyPr wrap="square" lIns="0" tIns="0" rIns="0" bIns="0" rtlCol="0"/>
            <a:lstStyle/>
            <a:p>
              <a:endParaRPr dirty="0">
                <a:latin typeface="Arial" panose="020B0604020202020204" pitchFamily="34" charset="0"/>
              </a:endParaRPr>
            </a:p>
          </p:txBody>
        </p:sp>
        <p:sp>
          <p:nvSpPr>
            <p:cNvPr id="21" name="object 79">
              <a:extLst>
                <a:ext uri="{FF2B5EF4-FFF2-40B4-BE49-F238E27FC236}">
                  <a16:creationId xmlns:a16="http://schemas.microsoft.com/office/drawing/2014/main" id="{0E7A5D99-8EB4-4AE1-E6FE-9FD5BA28E8E7}"/>
                </a:ext>
              </a:extLst>
            </p:cNvPr>
            <p:cNvSpPr/>
            <p:nvPr/>
          </p:nvSpPr>
          <p:spPr>
            <a:xfrm>
              <a:off x="12617416" y="5128514"/>
              <a:ext cx="41910" cy="41910"/>
            </a:xfrm>
            <a:custGeom>
              <a:avLst/>
              <a:gdLst/>
              <a:ahLst/>
              <a:cxnLst/>
              <a:rect l="l" t="t" r="r" b="b"/>
              <a:pathLst>
                <a:path w="41909" h="41910">
                  <a:moveTo>
                    <a:pt x="41883" y="0"/>
                  </a:moveTo>
                  <a:lnTo>
                    <a:pt x="0" y="0"/>
                  </a:lnTo>
                  <a:lnTo>
                    <a:pt x="0" y="41883"/>
                  </a:lnTo>
                  <a:lnTo>
                    <a:pt x="41883" y="41883"/>
                  </a:lnTo>
                  <a:lnTo>
                    <a:pt x="41883" y="0"/>
                  </a:lnTo>
                  <a:close/>
                </a:path>
              </a:pathLst>
            </a:custGeom>
            <a:solidFill>
              <a:srgbClr val="EBEBED"/>
            </a:solidFill>
          </p:spPr>
          <p:txBody>
            <a:bodyPr wrap="square" lIns="0" tIns="0" rIns="0" bIns="0" rtlCol="0"/>
            <a:lstStyle/>
            <a:p>
              <a:endParaRPr dirty="0">
                <a:latin typeface="Arial" panose="020B0604020202020204" pitchFamily="34" charset="0"/>
              </a:endParaRPr>
            </a:p>
          </p:txBody>
        </p:sp>
        <p:sp>
          <p:nvSpPr>
            <p:cNvPr id="22" name="object 80">
              <a:extLst>
                <a:ext uri="{FF2B5EF4-FFF2-40B4-BE49-F238E27FC236}">
                  <a16:creationId xmlns:a16="http://schemas.microsoft.com/office/drawing/2014/main" id="{64C7DB31-3874-AE15-7321-635546BC5FCE}"/>
                </a:ext>
              </a:extLst>
            </p:cNvPr>
            <p:cNvSpPr/>
            <p:nvPr/>
          </p:nvSpPr>
          <p:spPr>
            <a:xfrm>
              <a:off x="14711593" y="4615721"/>
              <a:ext cx="2045335" cy="534035"/>
            </a:xfrm>
            <a:custGeom>
              <a:avLst/>
              <a:gdLst/>
              <a:ahLst/>
              <a:cxnLst/>
              <a:rect l="l" t="t" r="r" b="b"/>
              <a:pathLst>
                <a:path w="2045334" h="534035">
                  <a:moveTo>
                    <a:pt x="0" y="533732"/>
                  </a:moveTo>
                  <a:lnTo>
                    <a:pt x="2045340" y="533732"/>
                  </a:lnTo>
                  <a:lnTo>
                    <a:pt x="2045340" y="0"/>
                  </a:lnTo>
                </a:path>
              </a:pathLst>
            </a:custGeom>
            <a:ln w="20941">
              <a:solidFill>
                <a:srgbClr val="EBEBED"/>
              </a:solidFill>
            </a:ln>
          </p:spPr>
          <p:txBody>
            <a:bodyPr wrap="square" lIns="0" tIns="0" rIns="0" bIns="0" rtlCol="0"/>
            <a:lstStyle/>
            <a:p>
              <a:endParaRPr dirty="0">
                <a:latin typeface="Arial" panose="020B0604020202020204" pitchFamily="34" charset="0"/>
              </a:endParaRPr>
            </a:p>
          </p:txBody>
        </p:sp>
        <p:sp>
          <p:nvSpPr>
            <p:cNvPr id="23" name="object 81">
              <a:extLst>
                <a:ext uri="{FF2B5EF4-FFF2-40B4-BE49-F238E27FC236}">
                  <a16:creationId xmlns:a16="http://schemas.microsoft.com/office/drawing/2014/main" id="{E273836E-EE12-A16C-52DF-060B17D3E6B3}"/>
                </a:ext>
              </a:extLst>
            </p:cNvPr>
            <p:cNvSpPr/>
            <p:nvPr/>
          </p:nvSpPr>
          <p:spPr>
            <a:xfrm>
              <a:off x="14690651" y="5128514"/>
              <a:ext cx="41910" cy="41910"/>
            </a:xfrm>
            <a:custGeom>
              <a:avLst/>
              <a:gdLst/>
              <a:ahLst/>
              <a:cxnLst/>
              <a:rect l="l" t="t" r="r" b="b"/>
              <a:pathLst>
                <a:path w="41909" h="41910">
                  <a:moveTo>
                    <a:pt x="41883" y="0"/>
                  </a:moveTo>
                  <a:lnTo>
                    <a:pt x="0" y="0"/>
                  </a:lnTo>
                  <a:lnTo>
                    <a:pt x="0" y="41883"/>
                  </a:lnTo>
                  <a:lnTo>
                    <a:pt x="41883" y="41883"/>
                  </a:lnTo>
                  <a:lnTo>
                    <a:pt x="41883" y="0"/>
                  </a:lnTo>
                  <a:close/>
                </a:path>
              </a:pathLst>
            </a:custGeom>
            <a:solidFill>
              <a:srgbClr val="EBEBED"/>
            </a:solidFill>
          </p:spPr>
          <p:txBody>
            <a:bodyPr wrap="square" lIns="0" tIns="0" rIns="0" bIns="0" rtlCol="0"/>
            <a:lstStyle/>
            <a:p>
              <a:endParaRPr dirty="0">
                <a:latin typeface="Arial" panose="020B0604020202020204" pitchFamily="34" charset="0"/>
              </a:endParaRPr>
            </a:p>
          </p:txBody>
        </p:sp>
        <p:sp>
          <p:nvSpPr>
            <p:cNvPr id="24" name="object 82">
              <a:extLst>
                <a:ext uri="{FF2B5EF4-FFF2-40B4-BE49-F238E27FC236}">
                  <a16:creationId xmlns:a16="http://schemas.microsoft.com/office/drawing/2014/main" id="{E79AC9F5-6259-7EF2-F25F-74124E0BBB03}"/>
                </a:ext>
              </a:extLst>
            </p:cNvPr>
            <p:cNvSpPr/>
            <p:nvPr/>
          </p:nvSpPr>
          <p:spPr>
            <a:xfrm>
              <a:off x="13009322" y="4169826"/>
              <a:ext cx="1315085" cy="1315085"/>
            </a:xfrm>
            <a:custGeom>
              <a:avLst/>
              <a:gdLst/>
              <a:ahLst/>
              <a:cxnLst/>
              <a:rect l="l" t="t" r="r" b="b"/>
              <a:pathLst>
                <a:path w="1315084" h="1315085">
                  <a:moveTo>
                    <a:pt x="657349" y="0"/>
                  </a:moveTo>
                  <a:lnTo>
                    <a:pt x="611498" y="1591"/>
                  </a:lnTo>
                  <a:lnTo>
                    <a:pt x="565826" y="6364"/>
                  </a:lnTo>
                  <a:lnTo>
                    <a:pt x="520514" y="14320"/>
                  </a:lnTo>
                  <a:lnTo>
                    <a:pt x="475742" y="25459"/>
                  </a:lnTo>
                  <a:lnTo>
                    <a:pt x="431689" y="39780"/>
                  </a:lnTo>
                  <a:lnTo>
                    <a:pt x="388534" y="57283"/>
                  </a:lnTo>
                  <a:lnTo>
                    <a:pt x="346458" y="77969"/>
                  </a:lnTo>
                  <a:lnTo>
                    <a:pt x="305640" y="101837"/>
                  </a:lnTo>
                  <a:lnTo>
                    <a:pt x="266261" y="128887"/>
                  </a:lnTo>
                  <a:lnTo>
                    <a:pt x="228499" y="159120"/>
                  </a:lnTo>
                  <a:lnTo>
                    <a:pt x="192536" y="192536"/>
                  </a:lnTo>
                  <a:lnTo>
                    <a:pt x="159120" y="228499"/>
                  </a:lnTo>
                  <a:lnTo>
                    <a:pt x="128887" y="266261"/>
                  </a:lnTo>
                  <a:lnTo>
                    <a:pt x="101837" y="305640"/>
                  </a:lnTo>
                  <a:lnTo>
                    <a:pt x="77969" y="346457"/>
                  </a:lnTo>
                  <a:lnTo>
                    <a:pt x="57283" y="388533"/>
                  </a:lnTo>
                  <a:lnTo>
                    <a:pt x="39780" y="431687"/>
                  </a:lnTo>
                  <a:lnTo>
                    <a:pt x="25459" y="475740"/>
                  </a:lnTo>
                  <a:lnTo>
                    <a:pt x="14320" y="520512"/>
                  </a:lnTo>
                  <a:lnTo>
                    <a:pt x="6364" y="565823"/>
                  </a:lnTo>
                  <a:lnTo>
                    <a:pt x="1591" y="611494"/>
                  </a:lnTo>
                  <a:lnTo>
                    <a:pt x="0" y="657345"/>
                  </a:lnTo>
                  <a:lnTo>
                    <a:pt x="1591" y="703195"/>
                  </a:lnTo>
                  <a:lnTo>
                    <a:pt x="6364" y="748866"/>
                  </a:lnTo>
                  <a:lnTo>
                    <a:pt x="14320" y="794178"/>
                  </a:lnTo>
                  <a:lnTo>
                    <a:pt x="25459" y="838951"/>
                  </a:lnTo>
                  <a:lnTo>
                    <a:pt x="39780" y="883004"/>
                  </a:lnTo>
                  <a:lnTo>
                    <a:pt x="57283" y="926159"/>
                  </a:lnTo>
                  <a:lnTo>
                    <a:pt x="77969" y="968235"/>
                  </a:lnTo>
                  <a:lnTo>
                    <a:pt x="101837" y="1009054"/>
                  </a:lnTo>
                  <a:lnTo>
                    <a:pt x="128887" y="1048434"/>
                  </a:lnTo>
                  <a:lnTo>
                    <a:pt x="159120" y="1086196"/>
                  </a:lnTo>
                  <a:lnTo>
                    <a:pt x="192536" y="1122162"/>
                  </a:lnTo>
                  <a:lnTo>
                    <a:pt x="228499" y="1155576"/>
                  </a:lnTo>
                  <a:lnTo>
                    <a:pt x="266261" y="1185808"/>
                  </a:lnTo>
                  <a:lnTo>
                    <a:pt x="305640" y="1212857"/>
                  </a:lnTo>
                  <a:lnTo>
                    <a:pt x="346458" y="1236725"/>
                  </a:lnTo>
                  <a:lnTo>
                    <a:pt x="388534" y="1257410"/>
                  </a:lnTo>
                  <a:lnTo>
                    <a:pt x="431689" y="1274913"/>
                  </a:lnTo>
                  <a:lnTo>
                    <a:pt x="475742" y="1289234"/>
                  </a:lnTo>
                  <a:lnTo>
                    <a:pt x="520514" y="1300372"/>
                  </a:lnTo>
                  <a:lnTo>
                    <a:pt x="565826" y="1308328"/>
                  </a:lnTo>
                  <a:lnTo>
                    <a:pt x="611498" y="1313102"/>
                  </a:lnTo>
                  <a:lnTo>
                    <a:pt x="657349" y="1314694"/>
                  </a:lnTo>
                  <a:lnTo>
                    <a:pt x="703200" y="1313103"/>
                  </a:lnTo>
                  <a:lnTo>
                    <a:pt x="748871" y="1308330"/>
                  </a:lnTo>
                  <a:lnTo>
                    <a:pt x="794183" y="1300374"/>
                  </a:lnTo>
                  <a:lnTo>
                    <a:pt x="838955" y="1289236"/>
                  </a:lnTo>
                  <a:lnTo>
                    <a:pt x="883009" y="1274916"/>
                  </a:lnTo>
                  <a:lnTo>
                    <a:pt x="926163" y="1257413"/>
                  </a:lnTo>
                  <a:lnTo>
                    <a:pt x="968239" y="1236728"/>
                  </a:lnTo>
                  <a:lnTo>
                    <a:pt x="1009057" y="1212860"/>
                  </a:lnTo>
                  <a:lnTo>
                    <a:pt x="1048436" y="1185810"/>
                  </a:lnTo>
                  <a:lnTo>
                    <a:pt x="1086198" y="1155577"/>
                  </a:lnTo>
                  <a:lnTo>
                    <a:pt x="1122162" y="1122162"/>
                  </a:lnTo>
                  <a:lnTo>
                    <a:pt x="1155577" y="1086196"/>
                  </a:lnTo>
                  <a:lnTo>
                    <a:pt x="1185810" y="1048434"/>
                  </a:lnTo>
                  <a:lnTo>
                    <a:pt x="1212860" y="1009054"/>
                  </a:lnTo>
                  <a:lnTo>
                    <a:pt x="1236729" y="968235"/>
                  </a:lnTo>
                  <a:lnTo>
                    <a:pt x="1257414" y="926159"/>
                  </a:lnTo>
                  <a:lnTo>
                    <a:pt x="1274918" y="883004"/>
                  </a:lnTo>
                  <a:lnTo>
                    <a:pt x="1289238" y="838951"/>
                  </a:lnTo>
                  <a:lnTo>
                    <a:pt x="1300377" y="794178"/>
                  </a:lnTo>
                  <a:lnTo>
                    <a:pt x="1308333" y="748866"/>
                  </a:lnTo>
                  <a:lnTo>
                    <a:pt x="1313106" y="703195"/>
                  </a:lnTo>
                  <a:lnTo>
                    <a:pt x="1314698" y="657345"/>
                  </a:lnTo>
                  <a:lnTo>
                    <a:pt x="1313106" y="611494"/>
                  </a:lnTo>
                  <a:lnTo>
                    <a:pt x="1308333" y="565823"/>
                  </a:lnTo>
                  <a:lnTo>
                    <a:pt x="1300377" y="520512"/>
                  </a:lnTo>
                  <a:lnTo>
                    <a:pt x="1289238" y="475740"/>
                  </a:lnTo>
                  <a:lnTo>
                    <a:pt x="1274918" y="431687"/>
                  </a:lnTo>
                  <a:lnTo>
                    <a:pt x="1257414" y="388533"/>
                  </a:lnTo>
                  <a:lnTo>
                    <a:pt x="1236729" y="346457"/>
                  </a:lnTo>
                  <a:lnTo>
                    <a:pt x="1212860" y="305640"/>
                  </a:lnTo>
                  <a:lnTo>
                    <a:pt x="1185810" y="266261"/>
                  </a:lnTo>
                  <a:lnTo>
                    <a:pt x="1155577" y="228499"/>
                  </a:lnTo>
                  <a:lnTo>
                    <a:pt x="1122162" y="192536"/>
                  </a:lnTo>
                  <a:lnTo>
                    <a:pt x="1086198" y="159120"/>
                  </a:lnTo>
                  <a:lnTo>
                    <a:pt x="1048436" y="128887"/>
                  </a:lnTo>
                  <a:lnTo>
                    <a:pt x="1009057" y="101837"/>
                  </a:lnTo>
                  <a:lnTo>
                    <a:pt x="968239" y="77969"/>
                  </a:lnTo>
                  <a:lnTo>
                    <a:pt x="926163" y="57283"/>
                  </a:lnTo>
                  <a:lnTo>
                    <a:pt x="883009" y="39780"/>
                  </a:lnTo>
                  <a:lnTo>
                    <a:pt x="838955" y="25459"/>
                  </a:lnTo>
                  <a:lnTo>
                    <a:pt x="794183" y="14320"/>
                  </a:lnTo>
                  <a:lnTo>
                    <a:pt x="748871" y="6364"/>
                  </a:lnTo>
                  <a:lnTo>
                    <a:pt x="703200" y="1591"/>
                  </a:lnTo>
                  <a:lnTo>
                    <a:pt x="657349" y="0"/>
                  </a:lnTo>
                  <a:close/>
                </a:path>
              </a:pathLst>
            </a:custGeom>
            <a:solidFill>
              <a:srgbClr val="FFFFFF"/>
            </a:solidFill>
          </p:spPr>
          <p:txBody>
            <a:bodyPr wrap="square" lIns="0" tIns="0" rIns="0" bIns="0" rtlCol="0"/>
            <a:lstStyle/>
            <a:p>
              <a:endParaRPr dirty="0">
                <a:latin typeface="Arial" panose="020B0604020202020204" pitchFamily="34" charset="0"/>
              </a:endParaRPr>
            </a:p>
          </p:txBody>
        </p:sp>
      </p:grpSp>
      <p:sp>
        <p:nvSpPr>
          <p:cNvPr id="25" name="object 83">
            <a:extLst>
              <a:ext uri="{FF2B5EF4-FFF2-40B4-BE49-F238E27FC236}">
                <a16:creationId xmlns:a16="http://schemas.microsoft.com/office/drawing/2014/main" id="{E0108DC2-8A27-ED51-E2A2-9F35E81910AD}"/>
              </a:ext>
            </a:extLst>
          </p:cNvPr>
          <p:cNvSpPr txBox="1"/>
          <p:nvPr/>
        </p:nvSpPr>
        <p:spPr>
          <a:xfrm>
            <a:off x="662734" y="1093074"/>
            <a:ext cx="3803222" cy="362920"/>
          </a:xfrm>
          <a:prstGeom prst="rect">
            <a:avLst/>
          </a:prstGeom>
          <a:solidFill>
            <a:srgbClr val="D7FC54"/>
          </a:solidFill>
        </p:spPr>
        <p:txBody>
          <a:bodyPr vert="horz" wrap="square" lIns="0" tIns="85090" rIns="0" bIns="0" rtlCol="0" anchor="ctr">
            <a:spAutoFit/>
          </a:bodyPr>
          <a:lstStyle/>
          <a:p>
            <a:pPr marL="187960">
              <a:lnSpc>
                <a:spcPct val="100000"/>
              </a:lnSpc>
            </a:pPr>
            <a:r>
              <a:rPr dirty="0">
                <a:solidFill>
                  <a:srgbClr val="0E1D36"/>
                </a:solidFill>
                <a:latin typeface="Arial"/>
                <a:cs typeface="Arial"/>
              </a:rPr>
              <a:t>TOP</a:t>
            </a:r>
            <a:r>
              <a:rPr spc="-60" dirty="0">
                <a:solidFill>
                  <a:srgbClr val="0E1D36"/>
                </a:solidFill>
                <a:latin typeface="Arial"/>
                <a:cs typeface="Arial"/>
              </a:rPr>
              <a:t> </a:t>
            </a:r>
            <a:r>
              <a:rPr dirty="0">
                <a:solidFill>
                  <a:srgbClr val="0E1D36"/>
                </a:solidFill>
                <a:latin typeface="Arial"/>
                <a:cs typeface="Arial"/>
              </a:rPr>
              <a:t>ATTENDING</a:t>
            </a:r>
            <a:r>
              <a:rPr spc="-50" dirty="0">
                <a:solidFill>
                  <a:srgbClr val="0E1D36"/>
                </a:solidFill>
                <a:latin typeface="Arial"/>
                <a:cs typeface="Arial"/>
              </a:rPr>
              <a:t> </a:t>
            </a:r>
            <a:r>
              <a:rPr dirty="0">
                <a:solidFill>
                  <a:srgbClr val="0E1D36"/>
                </a:solidFill>
                <a:latin typeface="Arial"/>
                <a:cs typeface="Arial"/>
              </a:rPr>
              <a:t>U.S.</a:t>
            </a:r>
            <a:r>
              <a:rPr spc="-45" dirty="0">
                <a:solidFill>
                  <a:srgbClr val="0E1D36"/>
                </a:solidFill>
                <a:latin typeface="Arial"/>
                <a:cs typeface="Arial"/>
              </a:rPr>
              <a:t> </a:t>
            </a:r>
            <a:r>
              <a:rPr spc="-10" dirty="0">
                <a:solidFill>
                  <a:srgbClr val="0E1D36"/>
                </a:solidFill>
                <a:latin typeface="Arial"/>
                <a:cs typeface="Arial"/>
              </a:rPr>
              <a:t>STATES</a:t>
            </a:r>
            <a:endParaRPr lang="en-US">
              <a:latin typeface="Arial"/>
              <a:cs typeface="Arial"/>
            </a:endParaRPr>
          </a:p>
        </p:txBody>
      </p:sp>
      <p:sp>
        <p:nvSpPr>
          <p:cNvPr id="26" name="object 84">
            <a:extLst>
              <a:ext uri="{FF2B5EF4-FFF2-40B4-BE49-F238E27FC236}">
                <a16:creationId xmlns:a16="http://schemas.microsoft.com/office/drawing/2014/main" id="{1073FA65-69A3-2C6B-4672-C42C673F6B04}"/>
              </a:ext>
            </a:extLst>
          </p:cNvPr>
          <p:cNvSpPr txBox="1"/>
          <p:nvPr/>
        </p:nvSpPr>
        <p:spPr>
          <a:xfrm>
            <a:off x="6118208" y="1077685"/>
            <a:ext cx="4379212" cy="362920"/>
          </a:xfrm>
          <a:prstGeom prst="rect">
            <a:avLst/>
          </a:prstGeom>
          <a:solidFill>
            <a:srgbClr val="B7F8FB"/>
          </a:solidFill>
        </p:spPr>
        <p:txBody>
          <a:bodyPr vert="horz" wrap="square" lIns="0" tIns="85090" rIns="0" bIns="0" rtlCol="0" anchor="t">
            <a:spAutoFit/>
          </a:bodyPr>
          <a:lstStyle/>
          <a:p>
            <a:pPr marL="187960">
              <a:lnSpc>
                <a:spcPct val="100000"/>
              </a:lnSpc>
              <a:spcBef>
                <a:spcPts val="670"/>
              </a:spcBef>
            </a:pPr>
            <a:r>
              <a:rPr dirty="0">
                <a:solidFill>
                  <a:srgbClr val="0E1D36"/>
                </a:solidFill>
                <a:latin typeface="Arial"/>
                <a:cs typeface="Arial"/>
              </a:rPr>
              <a:t>THE</a:t>
            </a:r>
            <a:r>
              <a:rPr spc="-10" dirty="0">
                <a:solidFill>
                  <a:srgbClr val="0E1D36"/>
                </a:solidFill>
                <a:latin typeface="Arial"/>
                <a:cs typeface="Arial"/>
              </a:rPr>
              <a:t> </a:t>
            </a:r>
            <a:r>
              <a:rPr dirty="0">
                <a:solidFill>
                  <a:srgbClr val="0E1D36"/>
                </a:solidFill>
                <a:latin typeface="Arial"/>
                <a:cs typeface="Arial"/>
              </a:rPr>
              <a:t>GLOBAL</a:t>
            </a:r>
            <a:r>
              <a:rPr spc="-10" dirty="0">
                <a:solidFill>
                  <a:srgbClr val="0E1D36"/>
                </a:solidFill>
                <a:latin typeface="Arial"/>
                <a:cs typeface="Arial"/>
              </a:rPr>
              <a:t> </a:t>
            </a:r>
            <a:r>
              <a:rPr dirty="0">
                <a:solidFill>
                  <a:srgbClr val="0E1D36"/>
                </a:solidFill>
                <a:latin typeface="Arial"/>
                <a:cs typeface="Arial"/>
              </a:rPr>
              <a:t>GAMING</a:t>
            </a:r>
            <a:r>
              <a:rPr spc="-5" dirty="0">
                <a:solidFill>
                  <a:srgbClr val="0E1D36"/>
                </a:solidFill>
                <a:latin typeface="Arial"/>
                <a:cs typeface="Arial"/>
              </a:rPr>
              <a:t> </a:t>
            </a:r>
            <a:r>
              <a:rPr spc="-10" dirty="0">
                <a:solidFill>
                  <a:srgbClr val="0E1D36"/>
                </a:solidFill>
                <a:latin typeface="Arial"/>
                <a:cs typeface="Arial"/>
              </a:rPr>
              <a:t>INDUSTRY</a:t>
            </a:r>
            <a:endParaRPr lang="en-US">
              <a:latin typeface="Arial"/>
              <a:cs typeface="Arial"/>
            </a:endParaRPr>
          </a:p>
        </p:txBody>
      </p:sp>
      <p:sp>
        <p:nvSpPr>
          <p:cNvPr id="27" name="object 85">
            <a:extLst>
              <a:ext uri="{FF2B5EF4-FFF2-40B4-BE49-F238E27FC236}">
                <a16:creationId xmlns:a16="http://schemas.microsoft.com/office/drawing/2014/main" id="{6AB2EBA5-DD79-CD89-1E04-81BC7D2AFF4C}"/>
              </a:ext>
            </a:extLst>
          </p:cNvPr>
          <p:cNvSpPr txBox="1"/>
          <p:nvPr/>
        </p:nvSpPr>
        <p:spPr>
          <a:xfrm>
            <a:off x="662734" y="3543134"/>
            <a:ext cx="4199879" cy="639919"/>
          </a:xfrm>
          <a:prstGeom prst="rect">
            <a:avLst/>
          </a:prstGeom>
          <a:solidFill>
            <a:srgbClr val="87EB89"/>
          </a:solidFill>
        </p:spPr>
        <p:txBody>
          <a:bodyPr vert="horz" wrap="square" lIns="0" tIns="85090" rIns="0" bIns="0" rtlCol="0" anchor="t">
            <a:spAutoFit/>
          </a:bodyPr>
          <a:lstStyle/>
          <a:p>
            <a:pPr marL="187960">
              <a:spcBef>
                <a:spcPts val="670"/>
              </a:spcBef>
            </a:pPr>
            <a:r>
              <a:rPr dirty="0">
                <a:solidFill>
                  <a:srgbClr val="0E1D36"/>
                </a:solidFill>
                <a:latin typeface="Arial"/>
                <a:cs typeface="Arial"/>
              </a:rPr>
              <a:t>TOP</a:t>
            </a:r>
            <a:r>
              <a:rPr spc="-75" dirty="0">
                <a:solidFill>
                  <a:srgbClr val="0E1D36"/>
                </a:solidFill>
                <a:latin typeface="Arial"/>
                <a:cs typeface="Arial"/>
              </a:rPr>
              <a:t> </a:t>
            </a:r>
            <a:r>
              <a:rPr dirty="0">
                <a:solidFill>
                  <a:srgbClr val="0E1D36"/>
                </a:solidFill>
                <a:latin typeface="Arial"/>
                <a:cs typeface="Arial"/>
              </a:rPr>
              <a:t>ATTENDING</a:t>
            </a:r>
            <a:r>
              <a:rPr spc="-65" dirty="0">
                <a:solidFill>
                  <a:srgbClr val="0E1D36"/>
                </a:solidFill>
                <a:latin typeface="Arial"/>
                <a:cs typeface="Arial"/>
              </a:rPr>
              <a:t> </a:t>
            </a:r>
            <a:r>
              <a:rPr spc="-10" dirty="0">
                <a:solidFill>
                  <a:srgbClr val="0E1D36"/>
                </a:solidFill>
                <a:latin typeface="Arial"/>
                <a:cs typeface="Arial"/>
              </a:rPr>
              <a:t>COUNTRIES</a:t>
            </a:r>
            <a:r>
              <a:rPr lang="en-US" spc="-10" dirty="0">
                <a:solidFill>
                  <a:srgbClr val="0E1D36"/>
                </a:solidFill>
                <a:latin typeface="Arial"/>
                <a:cs typeface="Arial"/>
              </a:rPr>
              <a:t>, REGIONS, &amp; TERRITORIES</a:t>
            </a:r>
            <a:endParaRPr lang="en-US" dirty="0">
              <a:latin typeface="Arial" panose="020B0604020202020204" pitchFamily="34" charset="0"/>
              <a:cs typeface="Arial" panose="020B0604020202020204" pitchFamily="34" charset="0"/>
            </a:endParaRPr>
          </a:p>
        </p:txBody>
      </p:sp>
      <p:sp>
        <p:nvSpPr>
          <p:cNvPr id="28" name="object 86">
            <a:extLst>
              <a:ext uri="{FF2B5EF4-FFF2-40B4-BE49-F238E27FC236}">
                <a16:creationId xmlns:a16="http://schemas.microsoft.com/office/drawing/2014/main" id="{6BB1240F-BC11-19E4-1B13-922D158A06AD}"/>
              </a:ext>
            </a:extLst>
          </p:cNvPr>
          <p:cNvSpPr txBox="1"/>
          <p:nvPr/>
        </p:nvSpPr>
        <p:spPr>
          <a:xfrm>
            <a:off x="662734" y="1707362"/>
            <a:ext cx="241539" cy="226985"/>
          </a:xfrm>
          <a:prstGeom prst="rect">
            <a:avLst/>
          </a:prstGeom>
          <a:solidFill>
            <a:srgbClr val="F3FECC"/>
          </a:solidFill>
        </p:spPr>
        <p:txBody>
          <a:bodyPr vert="horz" wrap="square" lIns="0" tIns="11430" rIns="0" bIns="0" rtlCol="0">
            <a:spAutoFit/>
          </a:bodyPr>
          <a:lstStyle/>
          <a:p>
            <a:pPr algn="ctr">
              <a:lnSpc>
                <a:spcPct val="100000"/>
              </a:lnSpc>
              <a:spcBef>
                <a:spcPts val="90"/>
              </a:spcBef>
            </a:pPr>
            <a:r>
              <a:rPr sz="1400" spc="-50" dirty="0">
                <a:solidFill>
                  <a:srgbClr val="0E1D36"/>
                </a:solidFill>
                <a:latin typeface="Arial" panose="020B0604020202020204" pitchFamily="34" charset="0"/>
                <a:cs typeface="Arial" panose="020B0604020202020204" pitchFamily="34" charset="0"/>
              </a:rPr>
              <a:t>1</a:t>
            </a:r>
            <a:endParaRPr sz="1400" dirty="0">
              <a:latin typeface="Arial" panose="020B0604020202020204" pitchFamily="34" charset="0"/>
              <a:cs typeface="Arial" panose="020B0604020202020204" pitchFamily="34" charset="0"/>
            </a:endParaRPr>
          </a:p>
        </p:txBody>
      </p:sp>
      <p:sp>
        <p:nvSpPr>
          <p:cNvPr id="29" name="object 87">
            <a:extLst>
              <a:ext uri="{FF2B5EF4-FFF2-40B4-BE49-F238E27FC236}">
                <a16:creationId xmlns:a16="http://schemas.microsoft.com/office/drawing/2014/main" id="{235E1010-CC93-35C6-DFE7-1C372453909A}"/>
              </a:ext>
            </a:extLst>
          </p:cNvPr>
          <p:cNvSpPr txBox="1"/>
          <p:nvPr/>
        </p:nvSpPr>
        <p:spPr>
          <a:xfrm>
            <a:off x="662734" y="4360708"/>
            <a:ext cx="241539" cy="226985"/>
          </a:xfrm>
          <a:prstGeom prst="rect">
            <a:avLst/>
          </a:prstGeom>
          <a:solidFill>
            <a:srgbClr val="DBF9DB"/>
          </a:solidFill>
        </p:spPr>
        <p:txBody>
          <a:bodyPr vert="horz" wrap="square" lIns="0" tIns="11430" rIns="0" bIns="0" rtlCol="0">
            <a:spAutoFit/>
          </a:bodyPr>
          <a:lstStyle/>
          <a:p>
            <a:pPr algn="ctr">
              <a:lnSpc>
                <a:spcPct val="100000"/>
              </a:lnSpc>
              <a:spcBef>
                <a:spcPts val="90"/>
              </a:spcBef>
            </a:pPr>
            <a:r>
              <a:rPr sz="1400" spc="-50" dirty="0">
                <a:solidFill>
                  <a:srgbClr val="0E1D36"/>
                </a:solidFill>
                <a:latin typeface="Arial" panose="020B0604020202020204" pitchFamily="34" charset="0"/>
                <a:cs typeface="Arial" panose="020B0604020202020204" pitchFamily="34" charset="0"/>
              </a:rPr>
              <a:t>1</a:t>
            </a:r>
            <a:endParaRPr sz="1400" dirty="0">
              <a:latin typeface="Arial" panose="020B0604020202020204" pitchFamily="34" charset="0"/>
              <a:cs typeface="Arial" panose="020B0604020202020204" pitchFamily="34" charset="0"/>
            </a:endParaRPr>
          </a:p>
        </p:txBody>
      </p:sp>
      <p:sp>
        <p:nvSpPr>
          <p:cNvPr id="30" name="object 88">
            <a:extLst>
              <a:ext uri="{FF2B5EF4-FFF2-40B4-BE49-F238E27FC236}">
                <a16:creationId xmlns:a16="http://schemas.microsoft.com/office/drawing/2014/main" id="{3ADD0825-3237-F3F1-C710-0ACC05F8D702}"/>
              </a:ext>
            </a:extLst>
          </p:cNvPr>
          <p:cNvSpPr txBox="1"/>
          <p:nvPr/>
        </p:nvSpPr>
        <p:spPr>
          <a:xfrm>
            <a:off x="2768161" y="1707362"/>
            <a:ext cx="241539" cy="226985"/>
          </a:xfrm>
          <a:prstGeom prst="rect">
            <a:avLst/>
          </a:prstGeom>
          <a:solidFill>
            <a:srgbClr val="D7FC54"/>
          </a:solidFill>
        </p:spPr>
        <p:txBody>
          <a:bodyPr vert="horz" wrap="square" lIns="0" tIns="11430" rIns="0" bIns="0" rtlCol="0">
            <a:spAutoFit/>
          </a:bodyPr>
          <a:lstStyle/>
          <a:p>
            <a:pPr algn="ctr">
              <a:lnSpc>
                <a:spcPct val="100000"/>
              </a:lnSpc>
              <a:spcBef>
                <a:spcPts val="90"/>
              </a:spcBef>
            </a:pPr>
            <a:r>
              <a:rPr sz="1400" spc="-50" dirty="0">
                <a:solidFill>
                  <a:srgbClr val="0E1D36"/>
                </a:solidFill>
                <a:latin typeface="Arial" panose="020B0604020202020204" pitchFamily="34" charset="0"/>
                <a:cs typeface="Arial" panose="020B0604020202020204" pitchFamily="34" charset="0"/>
              </a:rPr>
              <a:t>6</a:t>
            </a:r>
            <a:endParaRPr sz="1400" dirty="0">
              <a:latin typeface="Arial" panose="020B0604020202020204" pitchFamily="34" charset="0"/>
              <a:cs typeface="Arial" panose="020B0604020202020204" pitchFamily="34" charset="0"/>
            </a:endParaRPr>
          </a:p>
        </p:txBody>
      </p:sp>
      <p:sp>
        <p:nvSpPr>
          <p:cNvPr id="31" name="object 89">
            <a:extLst>
              <a:ext uri="{FF2B5EF4-FFF2-40B4-BE49-F238E27FC236}">
                <a16:creationId xmlns:a16="http://schemas.microsoft.com/office/drawing/2014/main" id="{B0B205D4-C582-28A5-FD65-766BC0788E66}"/>
              </a:ext>
            </a:extLst>
          </p:cNvPr>
          <p:cNvSpPr txBox="1"/>
          <p:nvPr/>
        </p:nvSpPr>
        <p:spPr>
          <a:xfrm>
            <a:off x="2768161" y="4360708"/>
            <a:ext cx="241539" cy="226985"/>
          </a:xfrm>
          <a:prstGeom prst="rect">
            <a:avLst/>
          </a:prstGeom>
          <a:solidFill>
            <a:srgbClr val="87EB89"/>
          </a:solidFill>
        </p:spPr>
        <p:txBody>
          <a:bodyPr vert="horz" wrap="square" lIns="0" tIns="11430" rIns="0" bIns="0" rtlCol="0">
            <a:spAutoFit/>
          </a:bodyPr>
          <a:lstStyle/>
          <a:p>
            <a:pPr algn="ctr">
              <a:lnSpc>
                <a:spcPct val="100000"/>
              </a:lnSpc>
              <a:spcBef>
                <a:spcPts val="90"/>
              </a:spcBef>
            </a:pPr>
            <a:r>
              <a:rPr sz="1400" spc="-50" dirty="0">
                <a:solidFill>
                  <a:srgbClr val="0E1D36"/>
                </a:solidFill>
                <a:latin typeface="Arial" panose="020B0604020202020204" pitchFamily="34" charset="0"/>
                <a:cs typeface="Arial" panose="020B0604020202020204" pitchFamily="34" charset="0"/>
              </a:rPr>
              <a:t>6</a:t>
            </a:r>
            <a:endParaRPr sz="1400" dirty="0">
              <a:latin typeface="Arial" panose="020B0604020202020204" pitchFamily="34" charset="0"/>
              <a:cs typeface="Arial" panose="020B0604020202020204" pitchFamily="34" charset="0"/>
            </a:endParaRPr>
          </a:p>
        </p:txBody>
      </p:sp>
      <p:sp>
        <p:nvSpPr>
          <p:cNvPr id="32" name="object 90">
            <a:extLst>
              <a:ext uri="{FF2B5EF4-FFF2-40B4-BE49-F238E27FC236}">
                <a16:creationId xmlns:a16="http://schemas.microsoft.com/office/drawing/2014/main" id="{B7937C4F-D389-F4DD-B639-C1E14298DC56}"/>
              </a:ext>
            </a:extLst>
          </p:cNvPr>
          <p:cNvSpPr txBox="1"/>
          <p:nvPr/>
        </p:nvSpPr>
        <p:spPr>
          <a:xfrm>
            <a:off x="662734" y="2064044"/>
            <a:ext cx="241539" cy="225062"/>
          </a:xfrm>
          <a:prstGeom prst="rect">
            <a:avLst/>
          </a:prstGeom>
          <a:solidFill>
            <a:srgbClr val="D7FC54"/>
          </a:solidFill>
        </p:spPr>
        <p:txBody>
          <a:bodyPr vert="horz" wrap="square" lIns="0" tIns="9525" rIns="0" bIns="0" rtlCol="0">
            <a:spAutoFit/>
          </a:bodyPr>
          <a:lstStyle/>
          <a:p>
            <a:pPr algn="ctr">
              <a:lnSpc>
                <a:spcPct val="100000"/>
              </a:lnSpc>
              <a:spcBef>
                <a:spcPts val="75"/>
              </a:spcBef>
            </a:pPr>
            <a:r>
              <a:rPr sz="1400" spc="-50" dirty="0">
                <a:solidFill>
                  <a:srgbClr val="0E1D36"/>
                </a:solidFill>
                <a:latin typeface="Arial" panose="020B0604020202020204" pitchFamily="34" charset="0"/>
                <a:cs typeface="Arial" panose="020B0604020202020204" pitchFamily="34" charset="0"/>
              </a:rPr>
              <a:t>2</a:t>
            </a:r>
            <a:endParaRPr sz="1400" dirty="0">
              <a:latin typeface="Arial" panose="020B0604020202020204" pitchFamily="34" charset="0"/>
              <a:cs typeface="Arial" panose="020B0604020202020204" pitchFamily="34" charset="0"/>
            </a:endParaRPr>
          </a:p>
        </p:txBody>
      </p:sp>
      <p:sp>
        <p:nvSpPr>
          <p:cNvPr id="33" name="object 91">
            <a:extLst>
              <a:ext uri="{FF2B5EF4-FFF2-40B4-BE49-F238E27FC236}">
                <a16:creationId xmlns:a16="http://schemas.microsoft.com/office/drawing/2014/main" id="{47D1AD8A-0257-FAE6-305A-FFF24E15E89F}"/>
              </a:ext>
            </a:extLst>
          </p:cNvPr>
          <p:cNvSpPr txBox="1"/>
          <p:nvPr/>
        </p:nvSpPr>
        <p:spPr>
          <a:xfrm>
            <a:off x="662734" y="4717383"/>
            <a:ext cx="241539" cy="225062"/>
          </a:xfrm>
          <a:prstGeom prst="rect">
            <a:avLst/>
          </a:prstGeom>
          <a:solidFill>
            <a:srgbClr val="87EB89"/>
          </a:solidFill>
        </p:spPr>
        <p:txBody>
          <a:bodyPr vert="horz" wrap="square" lIns="0" tIns="9525" rIns="0" bIns="0" rtlCol="0">
            <a:spAutoFit/>
          </a:bodyPr>
          <a:lstStyle/>
          <a:p>
            <a:pPr algn="ctr">
              <a:lnSpc>
                <a:spcPct val="100000"/>
              </a:lnSpc>
              <a:spcBef>
                <a:spcPts val="75"/>
              </a:spcBef>
            </a:pPr>
            <a:r>
              <a:rPr sz="1400" spc="-50" dirty="0">
                <a:solidFill>
                  <a:srgbClr val="0E1D36"/>
                </a:solidFill>
                <a:latin typeface="Arial" panose="020B0604020202020204" pitchFamily="34" charset="0"/>
                <a:cs typeface="Arial" panose="020B0604020202020204" pitchFamily="34" charset="0"/>
              </a:rPr>
              <a:t>2</a:t>
            </a:r>
            <a:endParaRPr sz="1400" dirty="0">
              <a:latin typeface="Arial" panose="020B0604020202020204" pitchFamily="34" charset="0"/>
              <a:cs typeface="Arial" panose="020B0604020202020204" pitchFamily="34" charset="0"/>
            </a:endParaRPr>
          </a:p>
        </p:txBody>
      </p:sp>
      <p:sp>
        <p:nvSpPr>
          <p:cNvPr id="34" name="object 92">
            <a:extLst>
              <a:ext uri="{FF2B5EF4-FFF2-40B4-BE49-F238E27FC236}">
                <a16:creationId xmlns:a16="http://schemas.microsoft.com/office/drawing/2014/main" id="{9ABE1FCD-4F90-E590-10C0-E9BE3C8AE21A}"/>
              </a:ext>
            </a:extLst>
          </p:cNvPr>
          <p:cNvSpPr txBox="1"/>
          <p:nvPr/>
        </p:nvSpPr>
        <p:spPr>
          <a:xfrm>
            <a:off x="2768161" y="2064044"/>
            <a:ext cx="241539" cy="225062"/>
          </a:xfrm>
          <a:prstGeom prst="rect">
            <a:avLst/>
          </a:prstGeom>
          <a:solidFill>
            <a:srgbClr val="F3FECC"/>
          </a:solidFill>
        </p:spPr>
        <p:txBody>
          <a:bodyPr vert="horz" wrap="square" lIns="0" tIns="9525" rIns="0" bIns="0" rtlCol="0">
            <a:spAutoFit/>
          </a:bodyPr>
          <a:lstStyle/>
          <a:p>
            <a:pPr algn="ctr">
              <a:lnSpc>
                <a:spcPct val="100000"/>
              </a:lnSpc>
              <a:spcBef>
                <a:spcPts val="75"/>
              </a:spcBef>
            </a:pPr>
            <a:r>
              <a:rPr sz="1400" spc="-50" dirty="0">
                <a:solidFill>
                  <a:srgbClr val="0E1D36"/>
                </a:solidFill>
                <a:latin typeface="Arial" panose="020B0604020202020204" pitchFamily="34" charset="0"/>
                <a:cs typeface="Arial" panose="020B0604020202020204" pitchFamily="34" charset="0"/>
              </a:rPr>
              <a:t>7</a:t>
            </a:r>
            <a:endParaRPr sz="1400" dirty="0">
              <a:latin typeface="Arial" panose="020B0604020202020204" pitchFamily="34" charset="0"/>
              <a:cs typeface="Arial" panose="020B0604020202020204" pitchFamily="34" charset="0"/>
            </a:endParaRPr>
          </a:p>
        </p:txBody>
      </p:sp>
      <p:sp>
        <p:nvSpPr>
          <p:cNvPr id="35" name="object 93">
            <a:extLst>
              <a:ext uri="{FF2B5EF4-FFF2-40B4-BE49-F238E27FC236}">
                <a16:creationId xmlns:a16="http://schemas.microsoft.com/office/drawing/2014/main" id="{EA8B3681-EC04-872C-ED2B-BE127BD6BFC9}"/>
              </a:ext>
            </a:extLst>
          </p:cNvPr>
          <p:cNvSpPr txBox="1"/>
          <p:nvPr/>
        </p:nvSpPr>
        <p:spPr>
          <a:xfrm>
            <a:off x="2768161" y="4717383"/>
            <a:ext cx="241539" cy="225062"/>
          </a:xfrm>
          <a:prstGeom prst="rect">
            <a:avLst/>
          </a:prstGeom>
          <a:solidFill>
            <a:srgbClr val="DBF9DB"/>
          </a:solidFill>
        </p:spPr>
        <p:txBody>
          <a:bodyPr vert="horz" wrap="square" lIns="0" tIns="9525" rIns="0" bIns="0" rtlCol="0">
            <a:spAutoFit/>
          </a:bodyPr>
          <a:lstStyle/>
          <a:p>
            <a:pPr algn="ctr">
              <a:lnSpc>
                <a:spcPct val="100000"/>
              </a:lnSpc>
              <a:spcBef>
                <a:spcPts val="75"/>
              </a:spcBef>
            </a:pPr>
            <a:r>
              <a:rPr sz="1400" spc="-50" dirty="0">
                <a:solidFill>
                  <a:srgbClr val="0E1D36"/>
                </a:solidFill>
                <a:latin typeface="Arial" panose="020B0604020202020204" pitchFamily="34" charset="0"/>
                <a:cs typeface="Arial" panose="020B0604020202020204" pitchFamily="34" charset="0"/>
              </a:rPr>
              <a:t>7</a:t>
            </a:r>
            <a:endParaRPr sz="1400" dirty="0">
              <a:latin typeface="Arial" panose="020B0604020202020204" pitchFamily="34" charset="0"/>
              <a:cs typeface="Arial" panose="020B0604020202020204" pitchFamily="34" charset="0"/>
            </a:endParaRPr>
          </a:p>
        </p:txBody>
      </p:sp>
      <p:sp>
        <p:nvSpPr>
          <p:cNvPr id="36" name="object 94">
            <a:extLst>
              <a:ext uri="{FF2B5EF4-FFF2-40B4-BE49-F238E27FC236}">
                <a16:creationId xmlns:a16="http://schemas.microsoft.com/office/drawing/2014/main" id="{7FBF8E2C-783D-5D7E-E174-288EE1DDD513}"/>
              </a:ext>
            </a:extLst>
          </p:cNvPr>
          <p:cNvSpPr txBox="1"/>
          <p:nvPr/>
        </p:nvSpPr>
        <p:spPr>
          <a:xfrm>
            <a:off x="662734" y="2420725"/>
            <a:ext cx="241539" cy="226985"/>
          </a:xfrm>
          <a:prstGeom prst="rect">
            <a:avLst/>
          </a:prstGeom>
          <a:solidFill>
            <a:srgbClr val="F3FECC"/>
          </a:solidFill>
        </p:spPr>
        <p:txBody>
          <a:bodyPr vert="horz" wrap="square" lIns="0" tIns="11430" rIns="0" bIns="0" rtlCol="0">
            <a:spAutoFit/>
          </a:bodyPr>
          <a:lstStyle/>
          <a:p>
            <a:pPr algn="ctr">
              <a:lnSpc>
                <a:spcPct val="100000"/>
              </a:lnSpc>
              <a:spcBef>
                <a:spcPts val="90"/>
              </a:spcBef>
            </a:pPr>
            <a:r>
              <a:rPr sz="1400" spc="-50" dirty="0">
                <a:solidFill>
                  <a:srgbClr val="0E1D36"/>
                </a:solidFill>
                <a:latin typeface="Arial" panose="020B0604020202020204" pitchFamily="34" charset="0"/>
                <a:cs typeface="Arial" panose="020B0604020202020204" pitchFamily="34" charset="0"/>
              </a:rPr>
              <a:t>3</a:t>
            </a:r>
            <a:endParaRPr sz="1400" dirty="0">
              <a:latin typeface="Arial" panose="020B0604020202020204" pitchFamily="34" charset="0"/>
              <a:cs typeface="Arial" panose="020B0604020202020204" pitchFamily="34" charset="0"/>
            </a:endParaRPr>
          </a:p>
        </p:txBody>
      </p:sp>
      <p:sp>
        <p:nvSpPr>
          <p:cNvPr id="37" name="object 95">
            <a:extLst>
              <a:ext uri="{FF2B5EF4-FFF2-40B4-BE49-F238E27FC236}">
                <a16:creationId xmlns:a16="http://schemas.microsoft.com/office/drawing/2014/main" id="{5BA212C1-E2CA-94C6-02D4-5705DCD28CC8}"/>
              </a:ext>
            </a:extLst>
          </p:cNvPr>
          <p:cNvSpPr txBox="1"/>
          <p:nvPr/>
        </p:nvSpPr>
        <p:spPr>
          <a:xfrm>
            <a:off x="662734" y="5074065"/>
            <a:ext cx="241539" cy="226985"/>
          </a:xfrm>
          <a:prstGeom prst="rect">
            <a:avLst/>
          </a:prstGeom>
          <a:solidFill>
            <a:srgbClr val="DBF9DB"/>
          </a:solidFill>
        </p:spPr>
        <p:txBody>
          <a:bodyPr vert="horz" wrap="square" lIns="0" tIns="11430" rIns="0" bIns="0" rtlCol="0">
            <a:spAutoFit/>
          </a:bodyPr>
          <a:lstStyle/>
          <a:p>
            <a:pPr algn="ctr">
              <a:lnSpc>
                <a:spcPct val="100000"/>
              </a:lnSpc>
              <a:spcBef>
                <a:spcPts val="90"/>
              </a:spcBef>
            </a:pPr>
            <a:r>
              <a:rPr sz="1400" spc="-50" dirty="0">
                <a:solidFill>
                  <a:srgbClr val="0E1D36"/>
                </a:solidFill>
                <a:latin typeface="Arial" panose="020B0604020202020204" pitchFamily="34" charset="0"/>
                <a:cs typeface="Arial" panose="020B0604020202020204" pitchFamily="34" charset="0"/>
              </a:rPr>
              <a:t>3</a:t>
            </a:r>
            <a:endParaRPr sz="1400" dirty="0">
              <a:latin typeface="Arial" panose="020B0604020202020204" pitchFamily="34" charset="0"/>
              <a:cs typeface="Arial" panose="020B0604020202020204" pitchFamily="34" charset="0"/>
            </a:endParaRPr>
          </a:p>
        </p:txBody>
      </p:sp>
      <p:sp>
        <p:nvSpPr>
          <p:cNvPr id="38" name="object 96">
            <a:extLst>
              <a:ext uri="{FF2B5EF4-FFF2-40B4-BE49-F238E27FC236}">
                <a16:creationId xmlns:a16="http://schemas.microsoft.com/office/drawing/2014/main" id="{DA945A82-18A1-EF87-7669-B2440B88AD12}"/>
              </a:ext>
            </a:extLst>
          </p:cNvPr>
          <p:cNvSpPr txBox="1"/>
          <p:nvPr/>
        </p:nvSpPr>
        <p:spPr>
          <a:xfrm>
            <a:off x="2768161" y="2420725"/>
            <a:ext cx="241539" cy="226985"/>
          </a:xfrm>
          <a:prstGeom prst="rect">
            <a:avLst/>
          </a:prstGeom>
          <a:solidFill>
            <a:srgbClr val="D7FC54"/>
          </a:solidFill>
        </p:spPr>
        <p:txBody>
          <a:bodyPr vert="horz" wrap="square" lIns="0" tIns="11430" rIns="0" bIns="0" rtlCol="0">
            <a:spAutoFit/>
          </a:bodyPr>
          <a:lstStyle/>
          <a:p>
            <a:pPr algn="ctr">
              <a:lnSpc>
                <a:spcPct val="100000"/>
              </a:lnSpc>
              <a:spcBef>
                <a:spcPts val="90"/>
              </a:spcBef>
            </a:pPr>
            <a:r>
              <a:rPr sz="1400" spc="-50" dirty="0">
                <a:solidFill>
                  <a:srgbClr val="0E1D36"/>
                </a:solidFill>
                <a:latin typeface="Arial" panose="020B0604020202020204" pitchFamily="34" charset="0"/>
                <a:cs typeface="Arial" panose="020B0604020202020204" pitchFamily="34" charset="0"/>
              </a:rPr>
              <a:t>8</a:t>
            </a:r>
            <a:endParaRPr sz="1400" dirty="0">
              <a:latin typeface="Arial" panose="020B0604020202020204" pitchFamily="34" charset="0"/>
              <a:cs typeface="Arial" panose="020B0604020202020204" pitchFamily="34" charset="0"/>
            </a:endParaRPr>
          </a:p>
        </p:txBody>
      </p:sp>
      <p:sp>
        <p:nvSpPr>
          <p:cNvPr id="39" name="object 97">
            <a:extLst>
              <a:ext uri="{FF2B5EF4-FFF2-40B4-BE49-F238E27FC236}">
                <a16:creationId xmlns:a16="http://schemas.microsoft.com/office/drawing/2014/main" id="{1F810F48-3D40-6A64-F77D-839CA91C1484}"/>
              </a:ext>
            </a:extLst>
          </p:cNvPr>
          <p:cNvSpPr txBox="1"/>
          <p:nvPr/>
        </p:nvSpPr>
        <p:spPr>
          <a:xfrm>
            <a:off x="2768161" y="5074065"/>
            <a:ext cx="241539" cy="226985"/>
          </a:xfrm>
          <a:prstGeom prst="rect">
            <a:avLst/>
          </a:prstGeom>
          <a:solidFill>
            <a:srgbClr val="87EB89"/>
          </a:solidFill>
        </p:spPr>
        <p:txBody>
          <a:bodyPr vert="horz" wrap="square" lIns="0" tIns="11430" rIns="0" bIns="0" rtlCol="0">
            <a:spAutoFit/>
          </a:bodyPr>
          <a:lstStyle/>
          <a:p>
            <a:pPr algn="ctr">
              <a:lnSpc>
                <a:spcPct val="100000"/>
              </a:lnSpc>
              <a:spcBef>
                <a:spcPts val="90"/>
              </a:spcBef>
            </a:pPr>
            <a:r>
              <a:rPr sz="1400" spc="-50" dirty="0">
                <a:solidFill>
                  <a:srgbClr val="0E1D36"/>
                </a:solidFill>
                <a:latin typeface="Arial" panose="020B0604020202020204" pitchFamily="34" charset="0"/>
                <a:cs typeface="Arial" panose="020B0604020202020204" pitchFamily="34" charset="0"/>
              </a:rPr>
              <a:t>8</a:t>
            </a:r>
            <a:endParaRPr sz="1400" dirty="0">
              <a:latin typeface="Arial" panose="020B0604020202020204" pitchFamily="34" charset="0"/>
              <a:cs typeface="Arial" panose="020B0604020202020204" pitchFamily="34" charset="0"/>
            </a:endParaRPr>
          </a:p>
        </p:txBody>
      </p:sp>
      <p:sp>
        <p:nvSpPr>
          <p:cNvPr id="40" name="object 98">
            <a:extLst>
              <a:ext uri="{FF2B5EF4-FFF2-40B4-BE49-F238E27FC236}">
                <a16:creationId xmlns:a16="http://schemas.microsoft.com/office/drawing/2014/main" id="{6BEE02CA-0C19-3F77-6E2E-5B8102431EEF}"/>
              </a:ext>
            </a:extLst>
          </p:cNvPr>
          <p:cNvSpPr txBox="1"/>
          <p:nvPr/>
        </p:nvSpPr>
        <p:spPr>
          <a:xfrm>
            <a:off x="662734" y="2777401"/>
            <a:ext cx="241539" cy="226985"/>
          </a:xfrm>
          <a:prstGeom prst="rect">
            <a:avLst/>
          </a:prstGeom>
          <a:solidFill>
            <a:srgbClr val="D7FC54"/>
          </a:solidFill>
        </p:spPr>
        <p:txBody>
          <a:bodyPr vert="horz" wrap="square" lIns="0" tIns="11430" rIns="0" bIns="0" rtlCol="0">
            <a:spAutoFit/>
          </a:bodyPr>
          <a:lstStyle/>
          <a:p>
            <a:pPr algn="ctr">
              <a:lnSpc>
                <a:spcPct val="100000"/>
              </a:lnSpc>
              <a:spcBef>
                <a:spcPts val="90"/>
              </a:spcBef>
            </a:pPr>
            <a:r>
              <a:rPr sz="1400" spc="-50" dirty="0">
                <a:solidFill>
                  <a:srgbClr val="0E1D36"/>
                </a:solidFill>
                <a:latin typeface="Arial" panose="020B0604020202020204" pitchFamily="34" charset="0"/>
                <a:cs typeface="Arial" panose="020B0604020202020204" pitchFamily="34" charset="0"/>
              </a:rPr>
              <a:t>4</a:t>
            </a:r>
            <a:endParaRPr sz="1400" dirty="0">
              <a:latin typeface="Arial" panose="020B0604020202020204" pitchFamily="34" charset="0"/>
              <a:cs typeface="Arial" panose="020B0604020202020204" pitchFamily="34" charset="0"/>
            </a:endParaRPr>
          </a:p>
        </p:txBody>
      </p:sp>
      <p:sp>
        <p:nvSpPr>
          <p:cNvPr id="41" name="object 99">
            <a:extLst>
              <a:ext uri="{FF2B5EF4-FFF2-40B4-BE49-F238E27FC236}">
                <a16:creationId xmlns:a16="http://schemas.microsoft.com/office/drawing/2014/main" id="{6A2E6911-17E0-0790-DFB4-6795F9C92289}"/>
              </a:ext>
            </a:extLst>
          </p:cNvPr>
          <p:cNvSpPr txBox="1"/>
          <p:nvPr/>
        </p:nvSpPr>
        <p:spPr>
          <a:xfrm>
            <a:off x="662734" y="5430748"/>
            <a:ext cx="241539" cy="226985"/>
          </a:xfrm>
          <a:prstGeom prst="rect">
            <a:avLst/>
          </a:prstGeom>
          <a:solidFill>
            <a:srgbClr val="87EB89"/>
          </a:solidFill>
        </p:spPr>
        <p:txBody>
          <a:bodyPr vert="horz" wrap="square" lIns="0" tIns="11430" rIns="0" bIns="0" rtlCol="0">
            <a:spAutoFit/>
          </a:bodyPr>
          <a:lstStyle/>
          <a:p>
            <a:pPr algn="ctr">
              <a:lnSpc>
                <a:spcPct val="100000"/>
              </a:lnSpc>
              <a:spcBef>
                <a:spcPts val="90"/>
              </a:spcBef>
            </a:pPr>
            <a:r>
              <a:rPr sz="1400" spc="-50" dirty="0">
                <a:solidFill>
                  <a:srgbClr val="0E1D36"/>
                </a:solidFill>
                <a:latin typeface="Arial" panose="020B0604020202020204" pitchFamily="34" charset="0"/>
                <a:cs typeface="Arial" panose="020B0604020202020204" pitchFamily="34" charset="0"/>
              </a:rPr>
              <a:t>4</a:t>
            </a:r>
            <a:endParaRPr sz="1400" dirty="0">
              <a:latin typeface="Arial" panose="020B0604020202020204" pitchFamily="34" charset="0"/>
              <a:cs typeface="Arial" panose="020B0604020202020204" pitchFamily="34" charset="0"/>
            </a:endParaRPr>
          </a:p>
        </p:txBody>
      </p:sp>
      <p:sp>
        <p:nvSpPr>
          <p:cNvPr id="42" name="object 100">
            <a:extLst>
              <a:ext uri="{FF2B5EF4-FFF2-40B4-BE49-F238E27FC236}">
                <a16:creationId xmlns:a16="http://schemas.microsoft.com/office/drawing/2014/main" id="{6CBBC5DA-B5BF-A716-66D8-59B366760470}"/>
              </a:ext>
            </a:extLst>
          </p:cNvPr>
          <p:cNvSpPr txBox="1"/>
          <p:nvPr/>
        </p:nvSpPr>
        <p:spPr>
          <a:xfrm>
            <a:off x="2768161" y="2777401"/>
            <a:ext cx="241539" cy="226985"/>
          </a:xfrm>
          <a:prstGeom prst="rect">
            <a:avLst/>
          </a:prstGeom>
          <a:solidFill>
            <a:srgbClr val="F3FECC"/>
          </a:solidFill>
        </p:spPr>
        <p:txBody>
          <a:bodyPr vert="horz" wrap="square" lIns="0" tIns="11430" rIns="0" bIns="0" rtlCol="0">
            <a:spAutoFit/>
          </a:bodyPr>
          <a:lstStyle/>
          <a:p>
            <a:pPr algn="ctr">
              <a:lnSpc>
                <a:spcPct val="100000"/>
              </a:lnSpc>
              <a:spcBef>
                <a:spcPts val="90"/>
              </a:spcBef>
            </a:pPr>
            <a:r>
              <a:rPr sz="1400" spc="-50" dirty="0">
                <a:solidFill>
                  <a:srgbClr val="0E1D36"/>
                </a:solidFill>
                <a:latin typeface="Arial" panose="020B0604020202020204" pitchFamily="34" charset="0"/>
                <a:cs typeface="Arial" panose="020B0604020202020204" pitchFamily="34" charset="0"/>
              </a:rPr>
              <a:t>9</a:t>
            </a:r>
            <a:endParaRPr sz="1400" dirty="0">
              <a:latin typeface="Arial" panose="020B0604020202020204" pitchFamily="34" charset="0"/>
              <a:cs typeface="Arial" panose="020B0604020202020204" pitchFamily="34" charset="0"/>
            </a:endParaRPr>
          </a:p>
        </p:txBody>
      </p:sp>
      <p:sp>
        <p:nvSpPr>
          <p:cNvPr id="43" name="object 101">
            <a:extLst>
              <a:ext uri="{FF2B5EF4-FFF2-40B4-BE49-F238E27FC236}">
                <a16:creationId xmlns:a16="http://schemas.microsoft.com/office/drawing/2014/main" id="{5E159F39-4EB5-54A6-7C52-A700A6D6F230}"/>
              </a:ext>
            </a:extLst>
          </p:cNvPr>
          <p:cNvSpPr txBox="1"/>
          <p:nvPr/>
        </p:nvSpPr>
        <p:spPr>
          <a:xfrm>
            <a:off x="2768161" y="5430748"/>
            <a:ext cx="241539" cy="226985"/>
          </a:xfrm>
          <a:prstGeom prst="rect">
            <a:avLst/>
          </a:prstGeom>
          <a:solidFill>
            <a:srgbClr val="DBF9DB"/>
          </a:solidFill>
        </p:spPr>
        <p:txBody>
          <a:bodyPr vert="horz" wrap="square" lIns="0" tIns="11430" rIns="0" bIns="0" rtlCol="0">
            <a:spAutoFit/>
          </a:bodyPr>
          <a:lstStyle/>
          <a:p>
            <a:pPr algn="ctr">
              <a:lnSpc>
                <a:spcPct val="100000"/>
              </a:lnSpc>
              <a:spcBef>
                <a:spcPts val="90"/>
              </a:spcBef>
            </a:pPr>
            <a:r>
              <a:rPr sz="1400" spc="-50" dirty="0">
                <a:solidFill>
                  <a:srgbClr val="0E1D36"/>
                </a:solidFill>
                <a:latin typeface="Arial" panose="020B0604020202020204" pitchFamily="34" charset="0"/>
                <a:cs typeface="Arial" panose="020B0604020202020204" pitchFamily="34" charset="0"/>
              </a:rPr>
              <a:t>9</a:t>
            </a:r>
            <a:endParaRPr sz="1400" dirty="0">
              <a:latin typeface="Arial" panose="020B0604020202020204" pitchFamily="34" charset="0"/>
              <a:cs typeface="Arial" panose="020B0604020202020204" pitchFamily="34" charset="0"/>
            </a:endParaRPr>
          </a:p>
        </p:txBody>
      </p:sp>
      <p:sp>
        <p:nvSpPr>
          <p:cNvPr id="44" name="object 102">
            <a:extLst>
              <a:ext uri="{FF2B5EF4-FFF2-40B4-BE49-F238E27FC236}">
                <a16:creationId xmlns:a16="http://schemas.microsoft.com/office/drawing/2014/main" id="{8A06D0C1-32D1-4C3B-835C-09A3A341764C}"/>
              </a:ext>
            </a:extLst>
          </p:cNvPr>
          <p:cNvSpPr txBox="1"/>
          <p:nvPr/>
        </p:nvSpPr>
        <p:spPr>
          <a:xfrm>
            <a:off x="662734" y="3134083"/>
            <a:ext cx="241539" cy="226985"/>
          </a:xfrm>
          <a:prstGeom prst="rect">
            <a:avLst/>
          </a:prstGeom>
          <a:solidFill>
            <a:srgbClr val="F3FECC"/>
          </a:solidFill>
        </p:spPr>
        <p:txBody>
          <a:bodyPr vert="horz" wrap="square" lIns="0" tIns="11430" rIns="0" bIns="0" rtlCol="0">
            <a:spAutoFit/>
          </a:bodyPr>
          <a:lstStyle/>
          <a:p>
            <a:pPr algn="ctr">
              <a:lnSpc>
                <a:spcPct val="100000"/>
              </a:lnSpc>
              <a:spcBef>
                <a:spcPts val="90"/>
              </a:spcBef>
            </a:pPr>
            <a:r>
              <a:rPr sz="1400" spc="-50" dirty="0">
                <a:solidFill>
                  <a:srgbClr val="0E1D36"/>
                </a:solidFill>
                <a:latin typeface="Arial" panose="020B0604020202020204" pitchFamily="34" charset="0"/>
                <a:cs typeface="Arial" panose="020B0604020202020204" pitchFamily="34" charset="0"/>
              </a:rPr>
              <a:t>5</a:t>
            </a:r>
            <a:endParaRPr sz="1400" dirty="0">
              <a:latin typeface="Arial" panose="020B0604020202020204" pitchFamily="34" charset="0"/>
              <a:cs typeface="Arial" panose="020B0604020202020204" pitchFamily="34" charset="0"/>
            </a:endParaRPr>
          </a:p>
        </p:txBody>
      </p:sp>
      <p:sp>
        <p:nvSpPr>
          <p:cNvPr id="45" name="object 103">
            <a:extLst>
              <a:ext uri="{FF2B5EF4-FFF2-40B4-BE49-F238E27FC236}">
                <a16:creationId xmlns:a16="http://schemas.microsoft.com/office/drawing/2014/main" id="{FD807447-89E2-5888-7DE7-CE2D6505A199}"/>
              </a:ext>
            </a:extLst>
          </p:cNvPr>
          <p:cNvSpPr txBox="1"/>
          <p:nvPr/>
        </p:nvSpPr>
        <p:spPr>
          <a:xfrm>
            <a:off x="662734" y="5787423"/>
            <a:ext cx="241539" cy="226985"/>
          </a:xfrm>
          <a:prstGeom prst="rect">
            <a:avLst/>
          </a:prstGeom>
          <a:solidFill>
            <a:srgbClr val="DBF9DB"/>
          </a:solidFill>
        </p:spPr>
        <p:txBody>
          <a:bodyPr vert="horz" wrap="square" lIns="0" tIns="11430" rIns="0" bIns="0" rtlCol="0">
            <a:spAutoFit/>
          </a:bodyPr>
          <a:lstStyle/>
          <a:p>
            <a:pPr algn="ctr">
              <a:lnSpc>
                <a:spcPct val="100000"/>
              </a:lnSpc>
              <a:spcBef>
                <a:spcPts val="90"/>
              </a:spcBef>
            </a:pPr>
            <a:r>
              <a:rPr sz="1400" spc="-50" dirty="0">
                <a:solidFill>
                  <a:srgbClr val="0E1D36"/>
                </a:solidFill>
                <a:latin typeface="Arial" panose="020B0604020202020204" pitchFamily="34" charset="0"/>
                <a:cs typeface="Arial" panose="020B0604020202020204" pitchFamily="34" charset="0"/>
              </a:rPr>
              <a:t>5</a:t>
            </a:r>
            <a:endParaRPr sz="1400" dirty="0">
              <a:latin typeface="Arial" panose="020B0604020202020204" pitchFamily="34" charset="0"/>
              <a:cs typeface="Arial" panose="020B0604020202020204" pitchFamily="34" charset="0"/>
            </a:endParaRPr>
          </a:p>
        </p:txBody>
      </p:sp>
      <p:sp>
        <p:nvSpPr>
          <p:cNvPr id="46" name="object 104">
            <a:extLst>
              <a:ext uri="{FF2B5EF4-FFF2-40B4-BE49-F238E27FC236}">
                <a16:creationId xmlns:a16="http://schemas.microsoft.com/office/drawing/2014/main" id="{29E6422A-5A87-E4BD-0DCD-2B14B78E7500}"/>
              </a:ext>
            </a:extLst>
          </p:cNvPr>
          <p:cNvSpPr txBox="1"/>
          <p:nvPr/>
        </p:nvSpPr>
        <p:spPr>
          <a:xfrm>
            <a:off x="2768161" y="3134083"/>
            <a:ext cx="241540" cy="226985"/>
          </a:xfrm>
          <a:prstGeom prst="rect">
            <a:avLst/>
          </a:prstGeom>
          <a:solidFill>
            <a:srgbClr val="D7FC54"/>
          </a:solidFill>
        </p:spPr>
        <p:txBody>
          <a:bodyPr vert="horz" wrap="square" lIns="0" tIns="11430" rIns="0" bIns="0" rtlCol="0">
            <a:spAutoFit/>
          </a:bodyPr>
          <a:lstStyle/>
          <a:p>
            <a:pPr algn="ctr">
              <a:lnSpc>
                <a:spcPct val="100000"/>
              </a:lnSpc>
              <a:spcBef>
                <a:spcPts val="90"/>
              </a:spcBef>
            </a:pPr>
            <a:r>
              <a:rPr sz="1400" spc="-25" dirty="0">
                <a:solidFill>
                  <a:srgbClr val="0E1D36"/>
                </a:solidFill>
                <a:latin typeface="Arial" panose="020B0604020202020204" pitchFamily="34" charset="0"/>
                <a:cs typeface="Arial" panose="020B0604020202020204" pitchFamily="34" charset="0"/>
              </a:rPr>
              <a:t>10</a:t>
            </a:r>
            <a:endParaRPr sz="1400" dirty="0">
              <a:latin typeface="Arial" panose="020B0604020202020204" pitchFamily="34" charset="0"/>
              <a:cs typeface="Arial" panose="020B0604020202020204" pitchFamily="34" charset="0"/>
            </a:endParaRPr>
          </a:p>
        </p:txBody>
      </p:sp>
      <p:sp>
        <p:nvSpPr>
          <p:cNvPr id="47" name="object 105">
            <a:extLst>
              <a:ext uri="{FF2B5EF4-FFF2-40B4-BE49-F238E27FC236}">
                <a16:creationId xmlns:a16="http://schemas.microsoft.com/office/drawing/2014/main" id="{F6E8B234-0D3F-C0D0-C6DD-731CE050BB15}"/>
              </a:ext>
            </a:extLst>
          </p:cNvPr>
          <p:cNvSpPr txBox="1"/>
          <p:nvPr/>
        </p:nvSpPr>
        <p:spPr>
          <a:xfrm>
            <a:off x="2768161" y="5787423"/>
            <a:ext cx="241539" cy="226985"/>
          </a:xfrm>
          <a:prstGeom prst="rect">
            <a:avLst/>
          </a:prstGeom>
          <a:solidFill>
            <a:srgbClr val="87EB89"/>
          </a:solidFill>
        </p:spPr>
        <p:txBody>
          <a:bodyPr vert="horz" wrap="square" lIns="0" tIns="11430" rIns="0" bIns="0" rtlCol="0">
            <a:spAutoFit/>
          </a:bodyPr>
          <a:lstStyle/>
          <a:p>
            <a:pPr algn="ctr">
              <a:lnSpc>
                <a:spcPct val="100000"/>
              </a:lnSpc>
              <a:spcBef>
                <a:spcPts val="90"/>
              </a:spcBef>
            </a:pPr>
            <a:r>
              <a:rPr sz="1400" spc="-25" dirty="0">
                <a:solidFill>
                  <a:srgbClr val="0E1D36"/>
                </a:solidFill>
                <a:latin typeface="Arial" panose="020B0604020202020204" pitchFamily="34" charset="0"/>
                <a:cs typeface="Arial" panose="020B0604020202020204" pitchFamily="34" charset="0"/>
              </a:rPr>
              <a:t>10</a:t>
            </a:r>
            <a:endParaRPr sz="1400" dirty="0">
              <a:latin typeface="Arial" panose="020B0604020202020204" pitchFamily="34" charset="0"/>
              <a:cs typeface="Arial" panose="020B0604020202020204" pitchFamily="34" charset="0"/>
            </a:endParaRPr>
          </a:p>
        </p:txBody>
      </p:sp>
      <p:sp>
        <p:nvSpPr>
          <p:cNvPr id="48" name="object 106">
            <a:extLst>
              <a:ext uri="{FF2B5EF4-FFF2-40B4-BE49-F238E27FC236}">
                <a16:creationId xmlns:a16="http://schemas.microsoft.com/office/drawing/2014/main" id="{43788FCE-5D16-F3B7-862F-A640993EEA21}"/>
              </a:ext>
            </a:extLst>
          </p:cNvPr>
          <p:cNvSpPr txBox="1"/>
          <p:nvPr/>
        </p:nvSpPr>
        <p:spPr>
          <a:xfrm>
            <a:off x="963040" y="1704321"/>
            <a:ext cx="1431770" cy="262251"/>
          </a:xfrm>
          <a:prstGeom prst="rect">
            <a:avLst/>
          </a:prstGeom>
        </p:spPr>
        <p:txBody>
          <a:bodyPr vert="horz" wrap="square" lIns="0" tIns="15875" rIns="0" bIns="0" rtlCol="0">
            <a:spAutoFit/>
          </a:bodyPr>
          <a:lstStyle/>
          <a:p>
            <a:pPr marL="12700">
              <a:lnSpc>
                <a:spcPct val="100000"/>
              </a:lnSpc>
              <a:spcBef>
                <a:spcPts val="125"/>
              </a:spcBef>
            </a:pPr>
            <a:r>
              <a:rPr sz="1600" spc="-10" dirty="0">
                <a:solidFill>
                  <a:srgbClr val="0E1D36"/>
                </a:solidFill>
                <a:latin typeface="Arial" panose="020B0604020202020204" pitchFamily="34" charset="0"/>
                <a:cs typeface="Arial" panose="020B0604020202020204" pitchFamily="34" charset="0"/>
              </a:rPr>
              <a:t>Nevada</a:t>
            </a:r>
            <a:endParaRPr sz="1600" dirty="0">
              <a:latin typeface="Arial" panose="020B0604020202020204" pitchFamily="34" charset="0"/>
              <a:cs typeface="Arial" panose="020B0604020202020204" pitchFamily="34" charset="0"/>
            </a:endParaRPr>
          </a:p>
        </p:txBody>
      </p:sp>
      <p:sp>
        <p:nvSpPr>
          <p:cNvPr id="49" name="object 107">
            <a:extLst>
              <a:ext uri="{FF2B5EF4-FFF2-40B4-BE49-F238E27FC236}">
                <a16:creationId xmlns:a16="http://schemas.microsoft.com/office/drawing/2014/main" id="{D3B64D79-0C5E-11A7-A8F1-353608389F24}"/>
              </a:ext>
            </a:extLst>
          </p:cNvPr>
          <p:cNvSpPr txBox="1"/>
          <p:nvPr/>
        </p:nvSpPr>
        <p:spPr>
          <a:xfrm>
            <a:off x="963040" y="4357664"/>
            <a:ext cx="1764747" cy="231474"/>
          </a:xfrm>
          <a:prstGeom prst="rect">
            <a:avLst/>
          </a:prstGeom>
        </p:spPr>
        <p:txBody>
          <a:bodyPr vert="horz" wrap="square" lIns="0" tIns="15875" rIns="0" bIns="0" rtlCol="0">
            <a:spAutoFit/>
          </a:bodyPr>
          <a:lstStyle/>
          <a:p>
            <a:pPr marL="12700">
              <a:lnSpc>
                <a:spcPct val="100000"/>
              </a:lnSpc>
              <a:spcBef>
                <a:spcPts val="125"/>
              </a:spcBef>
            </a:pPr>
            <a:r>
              <a:rPr sz="1400" spc="-10" dirty="0">
                <a:solidFill>
                  <a:srgbClr val="0E1D36"/>
                </a:solidFill>
                <a:latin typeface="Arial" panose="020B0604020202020204" pitchFamily="34" charset="0"/>
                <a:cs typeface="Arial" panose="020B0604020202020204" pitchFamily="34" charset="0"/>
              </a:rPr>
              <a:t>Canada</a:t>
            </a:r>
            <a:endParaRPr sz="1400" dirty="0">
              <a:latin typeface="Arial" panose="020B0604020202020204" pitchFamily="34" charset="0"/>
              <a:cs typeface="Arial" panose="020B0604020202020204" pitchFamily="34" charset="0"/>
            </a:endParaRPr>
          </a:p>
        </p:txBody>
      </p:sp>
      <p:sp>
        <p:nvSpPr>
          <p:cNvPr id="52" name="object 108">
            <a:extLst>
              <a:ext uri="{FF2B5EF4-FFF2-40B4-BE49-F238E27FC236}">
                <a16:creationId xmlns:a16="http://schemas.microsoft.com/office/drawing/2014/main" id="{DB11172B-B2D2-B5A8-F731-615190BE06E4}"/>
              </a:ext>
            </a:extLst>
          </p:cNvPr>
          <p:cNvSpPr txBox="1"/>
          <p:nvPr/>
        </p:nvSpPr>
        <p:spPr>
          <a:xfrm>
            <a:off x="963040" y="4713117"/>
            <a:ext cx="3726136" cy="231474"/>
          </a:xfrm>
          <a:prstGeom prst="rect">
            <a:avLst/>
          </a:prstGeom>
        </p:spPr>
        <p:txBody>
          <a:bodyPr vert="horz" wrap="square" lIns="0" tIns="15875" rIns="0" bIns="0" rtlCol="0">
            <a:spAutoFit/>
          </a:bodyPr>
          <a:lstStyle/>
          <a:p>
            <a:pPr marL="12700">
              <a:lnSpc>
                <a:spcPct val="100000"/>
              </a:lnSpc>
              <a:spcBef>
                <a:spcPts val="125"/>
              </a:spcBef>
            </a:pPr>
            <a:r>
              <a:rPr sz="1400" dirty="0">
                <a:solidFill>
                  <a:srgbClr val="0E1D36"/>
                </a:solidFill>
                <a:latin typeface="Arial" panose="020B0604020202020204" pitchFamily="34" charset="0"/>
                <a:cs typeface="Arial" panose="020B0604020202020204" pitchFamily="34" charset="0"/>
              </a:rPr>
              <a:t>United</a:t>
            </a:r>
            <a:r>
              <a:rPr sz="1400" spc="30" dirty="0">
                <a:solidFill>
                  <a:srgbClr val="0E1D36"/>
                </a:solidFill>
                <a:latin typeface="Arial" panose="020B0604020202020204" pitchFamily="34" charset="0"/>
                <a:cs typeface="Arial" panose="020B0604020202020204" pitchFamily="34" charset="0"/>
              </a:rPr>
              <a:t> </a:t>
            </a:r>
            <a:r>
              <a:rPr sz="1400" spc="-10" dirty="0">
                <a:solidFill>
                  <a:srgbClr val="0E1D36"/>
                </a:solidFill>
                <a:latin typeface="Arial" panose="020B0604020202020204" pitchFamily="34" charset="0"/>
                <a:cs typeface="Arial" panose="020B0604020202020204" pitchFamily="34" charset="0"/>
              </a:rPr>
              <a:t>Kingdom</a:t>
            </a:r>
            <a:endParaRPr sz="1400" dirty="0">
              <a:latin typeface="Arial" panose="020B0604020202020204" pitchFamily="34" charset="0"/>
              <a:cs typeface="Arial" panose="020B0604020202020204" pitchFamily="34" charset="0"/>
            </a:endParaRPr>
          </a:p>
        </p:txBody>
      </p:sp>
      <p:sp>
        <p:nvSpPr>
          <p:cNvPr id="53" name="object 109">
            <a:extLst>
              <a:ext uri="{FF2B5EF4-FFF2-40B4-BE49-F238E27FC236}">
                <a16:creationId xmlns:a16="http://schemas.microsoft.com/office/drawing/2014/main" id="{127DCFDF-055F-C786-B69B-6B8D4747FCDB}"/>
              </a:ext>
            </a:extLst>
          </p:cNvPr>
          <p:cNvSpPr txBox="1"/>
          <p:nvPr/>
        </p:nvSpPr>
        <p:spPr>
          <a:xfrm>
            <a:off x="963040" y="5071022"/>
            <a:ext cx="1652026" cy="231474"/>
          </a:xfrm>
          <a:prstGeom prst="rect">
            <a:avLst/>
          </a:prstGeom>
        </p:spPr>
        <p:txBody>
          <a:bodyPr vert="horz" wrap="square" lIns="0" tIns="15875" rIns="0" bIns="0" rtlCol="0">
            <a:spAutoFit/>
          </a:bodyPr>
          <a:lstStyle/>
          <a:p>
            <a:pPr marL="12700">
              <a:lnSpc>
                <a:spcPct val="100000"/>
              </a:lnSpc>
              <a:spcBef>
                <a:spcPts val="125"/>
              </a:spcBef>
            </a:pPr>
            <a:r>
              <a:rPr sz="1400" spc="-10" dirty="0">
                <a:solidFill>
                  <a:srgbClr val="0E1D36"/>
                </a:solidFill>
                <a:latin typeface="Arial" panose="020B0604020202020204" pitchFamily="34" charset="0"/>
                <a:cs typeface="Arial" panose="020B0604020202020204" pitchFamily="34" charset="0"/>
              </a:rPr>
              <a:t>Mexico</a:t>
            </a:r>
            <a:endParaRPr sz="1400" dirty="0">
              <a:latin typeface="Arial" panose="020B0604020202020204" pitchFamily="34" charset="0"/>
              <a:cs typeface="Arial" panose="020B0604020202020204" pitchFamily="34" charset="0"/>
            </a:endParaRPr>
          </a:p>
        </p:txBody>
      </p:sp>
      <p:sp>
        <p:nvSpPr>
          <p:cNvPr id="54" name="object 110">
            <a:extLst>
              <a:ext uri="{FF2B5EF4-FFF2-40B4-BE49-F238E27FC236}">
                <a16:creationId xmlns:a16="http://schemas.microsoft.com/office/drawing/2014/main" id="{1A3D8C7F-4671-FA2C-11D5-D729929818AF}"/>
              </a:ext>
            </a:extLst>
          </p:cNvPr>
          <p:cNvSpPr txBox="1"/>
          <p:nvPr/>
        </p:nvSpPr>
        <p:spPr>
          <a:xfrm>
            <a:off x="963039" y="5427703"/>
            <a:ext cx="2266039" cy="231474"/>
          </a:xfrm>
          <a:prstGeom prst="rect">
            <a:avLst/>
          </a:prstGeom>
        </p:spPr>
        <p:txBody>
          <a:bodyPr vert="horz" wrap="square" lIns="0" tIns="15875" rIns="0" bIns="0" rtlCol="0">
            <a:spAutoFit/>
          </a:bodyPr>
          <a:lstStyle/>
          <a:p>
            <a:pPr marL="12700">
              <a:lnSpc>
                <a:spcPct val="100000"/>
              </a:lnSpc>
              <a:spcBef>
                <a:spcPts val="125"/>
              </a:spcBef>
            </a:pPr>
            <a:r>
              <a:rPr sz="1400" spc="-10" dirty="0">
                <a:solidFill>
                  <a:srgbClr val="0E1D36"/>
                </a:solidFill>
                <a:latin typeface="Arial" panose="020B0604020202020204" pitchFamily="34" charset="0"/>
                <a:cs typeface="Arial" panose="020B0604020202020204" pitchFamily="34" charset="0"/>
              </a:rPr>
              <a:t>Australia</a:t>
            </a:r>
            <a:endParaRPr sz="1400" dirty="0">
              <a:latin typeface="Arial" panose="020B0604020202020204" pitchFamily="34" charset="0"/>
              <a:cs typeface="Arial" panose="020B0604020202020204" pitchFamily="34" charset="0"/>
            </a:endParaRPr>
          </a:p>
        </p:txBody>
      </p:sp>
      <p:sp>
        <p:nvSpPr>
          <p:cNvPr id="55" name="object 111">
            <a:extLst>
              <a:ext uri="{FF2B5EF4-FFF2-40B4-BE49-F238E27FC236}">
                <a16:creationId xmlns:a16="http://schemas.microsoft.com/office/drawing/2014/main" id="{C3CA18E9-0A86-4746-0B5D-6BD043E11154}"/>
              </a:ext>
            </a:extLst>
          </p:cNvPr>
          <p:cNvSpPr txBox="1"/>
          <p:nvPr/>
        </p:nvSpPr>
        <p:spPr>
          <a:xfrm>
            <a:off x="963040" y="5784383"/>
            <a:ext cx="1739558" cy="231474"/>
          </a:xfrm>
          <a:prstGeom prst="rect">
            <a:avLst/>
          </a:prstGeom>
        </p:spPr>
        <p:txBody>
          <a:bodyPr vert="horz" wrap="square" lIns="0" tIns="15875" rIns="0" bIns="0" rtlCol="0">
            <a:spAutoFit/>
          </a:bodyPr>
          <a:lstStyle/>
          <a:p>
            <a:pPr marL="12700">
              <a:lnSpc>
                <a:spcPct val="100000"/>
              </a:lnSpc>
              <a:spcBef>
                <a:spcPts val="125"/>
              </a:spcBef>
            </a:pPr>
            <a:r>
              <a:rPr sz="1400" spc="-10" dirty="0">
                <a:solidFill>
                  <a:srgbClr val="0E1D36"/>
                </a:solidFill>
                <a:latin typeface="Arial" panose="020B0604020202020204" pitchFamily="34" charset="0"/>
                <a:cs typeface="Arial" panose="020B0604020202020204" pitchFamily="34" charset="0"/>
              </a:rPr>
              <a:t>Taiwan</a:t>
            </a:r>
            <a:endParaRPr sz="1400" dirty="0">
              <a:latin typeface="Arial" panose="020B0604020202020204" pitchFamily="34" charset="0"/>
              <a:cs typeface="Arial" panose="020B0604020202020204" pitchFamily="34" charset="0"/>
            </a:endParaRPr>
          </a:p>
        </p:txBody>
      </p:sp>
      <p:sp>
        <p:nvSpPr>
          <p:cNvPr id="56" name="object 112">
            <a:extLst>
              <a:ext uri="{FF2B5EF4-FFF2-40B4-BE49-F238E27FC236}">
                <a16:creationId xmlns:a16="http://schemas.microsoft.com/office/drawing/2014/main" id="{8AB0E573-5268-73B1-D1FB-953C534B2CD9}"/>
              </a:ext>
            </a:extLst>
          </p:cNvPr>
          <p:cNvSpPr txBox="1"/>
          <p:nvPr/>
        </p:nvSpPr>
        <p:spPr>
          <a:xfrm>
            <a:off x="963039" y="2059774"/>
            <a:ext cx="1861715" cy="262251"/>
          </a:xfrm>
          <a:prstGeom prst="rect">
            <a:avLst/>
          </a:prstGeom>
        </p:spPr>
        <p:txBody>
          <a:bodyPr vert="horz" wrap="square" lIns="0" tIns="15875" rIns="0" bIns="0" rtlCol="0">
            <a:spAutoFit/>
          </a:bodyPr>
          <a:lstStyle/>
          <a:p>
            <a:pPr marL="12700">
              <a:lnSpc>
                <a:spcPct val="100000"/>
              </a:lnSpc>
              <a:spcBef>
                <a:spcPts val="125"/>
              </a:spcBef>
            </a:pPr>
            <a:r>
              <a:rPr sz="1600" spc="-10" dirty="0">
                <a:solidFill>
                  <a:srgbClr val="0E1D36"/>
                </a:solidFill>
                <a:latin typeface="Arial" panose="020B0604020202020204" pitchFamily="34" charset="0"/>
                <a:cs typeface="Arial" panose="020B0604020202020204" pitchFamily="34" charset="0"/>
              </a:rPr>
              <a:t>California</a:t>
            </a:r>
            <a:endParaRPr sz="1600" dirty="0">
              <a:latin typeface="Arial" panose="020B0604020202020204" pitchFamily="34" charset="0"/>
              <a:cs typeface="Arial" panose="020B0604020202020204" pitchFamily="34" charset="0"/>
            </a:endParaRPr>
          </a:p>
        </p:txBody>
      </p:sp>
      <p:sp>
        <p:nvSpPr>
          <p:cNvPr id="57" name="object 113">
            <a:extLst>
              <a:ext uri="{FF2B5EF4-FFF2-40B4-BE49-F238E27FC236}">
                <a16:creationId xmlns:a16="http://schemas.microsoft.com/office/drawing/2014/main" id="{49E857FF-C5BC-C4C7-5C25-EDFB2AC1A3EE}"/>
              </a:ext>
            </a:extLst>
          </p:cNvPr>
          <p:cNvSpPr txBox="1"/>
          <p:nvPr/>
        </p:nvSpPr>
        <p:spPr>
          <a:xfrm>
            <a:off x="963040" y="2417681"/>
            <a:ext cx="1728071" cy="262251"/>
          </a:xfrm>
          <a:prstGeom prst="rect">
            <a:avLst/>
          </a:prstGeom>
        </p:spPr>
        <p:txBody>
          <a:bodyPr vert="horz" wrap="square" lIns="0" tIns="15875" rIns="0" bIns="0" rtlCol="0">
            <a:spAutoFit/>
          </a:bodyPr>
          <a:lstStyle/>
          <a:p>
            <a:pPr marL="12700">
              <a:lnSpc>
                <a:spcPct val="100000"/>
              </a:lnSpc>
              <a:spcBef>
                <a:spcPts val="125"/>
              </a:spcBef>
            </a:pPr>
            <a:r>
              <a:rPr sz="1600" dirty="0">
                <a:solidFill>
                  <a:srgbClr val="0E1D36"/>
                </a:solidFill>
                <a:latin typeface="Arial" panose="020B0604020202020204" pitchFamily="34" charset="0"/>
                <a:cs typeface="Arial" panose="020B0604020202020204" pitchFamily="34" charset="0"/>
              </a:rPr>
              <a:t>New</a:t>
            </a:r>
            <a:r>
              <a:rPr sz="1600" spc="25" dirty="0">
                <a:solidFill>
                  <a:srgbClr val="0E1D36"/>
                </a:solidFill>
                <a:latin typeface="Arial" panose="020B0604020202020204" pitchFamily="34" charset="0"/>
                <a:cs typeface="Arial" panose="020B0604020202020204" pitchFamily="34" charset="0"/>
              </a:rPr>
              <a:t> </a:t>
            </a:r>
            <a:r>
              <a:rPr sz="1600" spc="-20" dirty="0">
                <a:solidFill>
                  <a:srgbClr val="0E1D36"/>
                </a:solidFill>
                <a:latin typeface="Arial" panose="020B0604020202020204" pitchFamily="34" charset="0"/>
                <a:cs typeface="Arial" panose="020B0604020202020204" pitchFamily="34" charset="0"/>
              </a:rPr>
              <a:t>York</a:t>
            </a:r>
            <a:endParaRPr sz="1600" dirty="0">
              <a:latin typeface="Arial" panose="020B0604020202020204" pitchFamily="34" charset="0"/>
              <a:cs typeface="Arial" panose="020B0604020202020204" pitchFamily="34" charset="0"/>
            </a:endParaRPr>
          </a:p>
        </p:txBody>
      </p:sp>
      <p:sp>
        <p:nvSpPr>
          <p:cNvPr id="58" name="object 114">
            <a:extLst>
              <a:ext uri="{FF2B5EF4-FFF2-40B4-BE49-F238E27FC236}">
                <a16:creationId xmlns:a16="http://schemas.microsoft.com/office/drawing/2014/main" id="{DCE1C7CA-7D32-F96B-EC38-32F62D680F02}"/>
              </a:ext>
            </a:extLst>
          </p:cNvPr>
          <p:cNvSpPr txBox="1"/>
          <p:nvPr/>
        </p:nvSpPr>
        <p:spPr>
          <a:xfrm>
            <a:off x="963040" y="2774360"/>
            <a:ext cx="1077455" cy="262251"/>
          </a:xfrm>
          <a:prstGeom prst="rect">
            <a:avLst/>
          </a:prstGeom>
        </p:spPr>
        <p:txBody>
          <a:bodyPr vert="horz" wrap="square" lIns="0" tIns="15875" rIns="0" bIns="0" rtlCol="0">
            <a:spAutoFit/>
          </a:bodyPr>
          <a:lstStyle/>
          <a:p>
            <a:pPr marL="12700">
              <a:lnSpc>
                <a:spcPct val="100000"/>
              </a:lnSpc>
              <a:spcBef>
                <a:spcPts val="125"/>
              </a:spcBef>
            </a:pPr>
            <a:r>
              <a:rPr sz="1600" spc="-10" dirty="0">
                <a:solidFill>
                  <a:srgbClr val="0E1D36"/>
                </a:solidFill>
                <a:latin typeface="Arial" panose="020B0604020202020204" pitchFamily="34" charset="0"/>
                <a:cs typeface="Arial" panose="020B0604020202020204" pitchFamily="34" charset="0"/>
              </a:rPr>
              <a:t>Texas</a:t>
            </a:r>
            <a:endParaRPr sz="1600" dirty="0">
              <a:latin typeface="Arial" panose="020B0604020202020204" pitchFamily="34" charset="0"/>
              <a:cs typeface="Arial" panose="020B0604020202020204" pitchFamily="34" charset="0"/>
            </a:endParaRPr>
          </a:p>
        </p:txBody>
      </p:sp>
      <p:sp>
        <p:nvSpPr>
          <p:cNvPr id="59" name="object 115">
            <a:extLst>
              <a:ext uri="{FF2B5EF4-FFF2-40B4-BE49-F238E27FC236}">
                <a16:creationId xmlns:a16="http://schemas.microsoft.com/office/drawing/2014/main" id="{B2B5EA69-C7F6-68F2-F292-FF8C6CBAF461}"/>
              </a:ext>
            </a:extLst>
          </p:cNvPr>
          <p:cNvSpPr txBox="1"/>
          <p:nvPr/>
        </p:nvSpPr>
        <p:spPr>
          <a:xfrm>
            <a:off x="963040" y="3131040"/>
            <a:ext cx="1315738" cy="262251"/>
          </a:xfrm>
          <a:prstGeom prst="rect">
            <a:avLst/>
          </a:prstGeom>
        </p:spPr>
        <p:txBody>
          <a:bodyPr vert="horz" wrap="square" lIns="0" tIns="15875" rIns="0" bIns="0" rtlCol="0">
            <a:spAutoFit/>
          </a:bodyPr>
          <a:lstStyle/>
          <a:p>
            <a:pPr marL="12700">
              <a:lnSpc>
                <a:spcPct val="100000"/>
              </a:lnSpc>
              <a:spcBef>
                <a:spcPts val="125"/>
              </a:spcBef>
            </a:pPr>
            <a:r>
              <a:rPr sz="1600" spc="-10" dirty="0">
                <a:solidFill>
                  <a:srgbClr val="0E1D36"/>
                </a:solidFill>
                <a:latin typeface="Arial" panose="020B0604020202020204" pitchFamily="34" charset="0"/>
                <a:cs typeface="Arial" panose="020B0604020202020204" pitchFamily="34" charset="0"/>
              </a:rPr>
              <a:t>Illinois</a:t>
            </a:r>
            <a:endParaRPr sz="1600" dirty="0">
              <a:latin typeface="Arial" panose="020B0604020202020204" pitchFamily="34" charset="0"/>
              <a:cs typeface="Arial" panose="020B0604020202020204" pitchFamily="34" charset="0"/>
            </a:endParaRPr>
          </a:p>
        </p:txBody>
      </p:sp>
      <p:sp>
        <p:nvSpPr>
          <p:cNvPr id="60" name="object 116">
            <a:extLst>
              <a:ext uri="{FF2B5EF4-FFF2-40B4-BE49-F238E27FC236}">
                <a16:creationId xmlns:a16="http://schemas.microsoft.com/office/drawing/2014/main" id="{AA86B3F2-3534-015C-F638-4F6D81BCE240}"/>
              </a:ext>
            </a:extLst>
          </p:cNvPr>
          <p:cNvSpPr txBox="1"/>
          <p:nvPr/>
        </p:nvSpPr>
        <p:spPr>
          <a:xfrm>
            <a:off x="3068466" y="1704321"/>
            <a:ext cx="1356192" cy="231474"/>
          </a:xfrm>
          <a:prstGeom prst="rect">
            <a:avLst/>
          </a:prstGeom>
        </p:spPr>
        <p:txBody>
          <a:bodyPr vert="horz" wrap="square" lIns="0" tIns="15875" rIns="0" bIns="0" rtlCol="0">
            <a:spAutoFit/>
          </a:bodyPr>
          <a:lstStyle/>
          <a:p>
            <a:pPr marL="12700">
              <a:lnSpc>
                <a:spcPct val="100000"/>
              </a:lnSpc>
              <a:spcBef>
                <a:spcPts val="125"/>
              </a:spcBef>
            </a:pPr>
            <a:r>
              <a:rPr sz="1400" spc="-10" dirty="0">
                <a:solidFill>
                  <a:srgbClr val="0E1D36"/>
                </a:solidFill>
                <a:latin typeface="Arial" panose="020B0604020202020204" pitchFamily="34" charset="0"/>
                <a:cs typeface="Arial" panose="020B0604020202020204" pitchFamily="34" charset="0"/>
              </a:rPr>
              <a:t>Florida</a:t>
            </a:r>
            <a:endParaRPr sz="1400" dirty="0">
              <a:latin typeface="Arial" panose="020B0604020202020204" pitchFamily="34" charset="0"/>
              <a:cs typeface="Arial" panose="020B0604020202020204" pitchFamily="34" charset="0"/>
            </a:endParaRPr>
          </a:p>
        </p:txBody>
      </p:sp>
      <p:sp>
        <p:nvSpPr>
          <p:cNvPr id="61" name="object 117">
            <a:extLst>
              <a:ext uri="{FF2B5EF4-FFF2-40B4-BE49-F238E27FC236}">
                <a16:creationId xmlns:a16="http://schemas.microsoft.com/office/drawing/2014/main" id="{80CC68DB-AE07-8035-8D6E-25A976F6F6BD}"/>
              </a:ext>
            </a:extLst>
          </p:cNvPr>
          <p:cNvSpPr txBox="1"/>
          <p:nvPr/>
        </p:nvSpPr>
        <p:spPr>
          <a:xfrm>
            <a:off x="3068466" y="4357664"/>
            <a:ext cx="967722" cy="231474"/>
          </a:xfrm>
          <a:prstGeom prst="rect">
            <a:avLst/>
          </a:prstGeom>
        </p:spPr>
        <p:txBody>
          <a:bodyPr vert="horz" wrap="square" lIns="0" tIns="15875" rIns="0" bIns="0" rtlCol="0">
            <a:spAutoFit/>
          </a:bodyPr>
          <a:lstStyle/>
          <a:p>
            <a:pPr marL="12700">
              <a:lnSpc>
                <a:spcPct val="100000"/>
              </a:lnSpc>
              <a:spcBef>
                <a:spcPts val="125"/>
              </a:spcBef>
            </a:pPr>
            <a:r>
              <a:rPr sz="1400" spc="-10" dirty="0">
                <a:solidFill>
                  <a:srgbClr val="0E1D36"/>
                </a:solidFill>
                <a:latin typeface="Arial" panose="020B0604020202020204" pitchFamily="34" charset="0"/>
                <a:cs typeface="Arial" panose="020B0604020202020204" pitchFamily="34" charset="0"/>
              </a:rPr>
              <a:t>Malta</a:t>
            </a:r>
            <a:endParaRPr sz="1400" dirty="0">
              <a:latin typeface="Arial" panose="020B0604020202020204" pitchFamily="34" charset="0"/>
              <a:cs typeface="Arial" panose="020B0604020202020204" pitchFamily="34" charset="0"/>
            </a:endParaRPr>
          </a:p>
        </p:txBody>
      </p:sp>
      <p:sp>
        <p:nvSpPr>
          <p:cNvPr id="62" name="object 118">
            <a:extLst>
              <a:ext uri="{FF2B5EF4-FFF2-40B4-BE49-F238E27FC236}">
                <a16:creationId xmlns:a16="http://schemas.microsoft.com/office/drawing/2014/main" id="{BD269037-9768-3866-D646-7EE426940E2B}"/>
              </a:ext>
            </a:extLst>
          </p:cNvPr>
          <p:cNvSpPr txBox="1"/>
          <p:nvPr/>
        </p:nvSpPr>
        <p:spPr>
          <a:xfrm>
            <a:off x="3068466" y="4713117"/>
            <a:ext cx="1883895" cy="231474"/>
          </a:xfrm>
          <a:prstGeom prst="rect">
            <a:avLst/>
          </a:prstGeom>
        </p:spPr>
        <p:txBody>
          <a:bodyPr vert="horz" wrap="square" lIns="0" tIns="15875" rIns="0" bIns="0" rtlCol="0">
            <a:spAutoFit/>
          </a:bodyPr>
          <a:lstStyle/>
          <a:p>
            <a:pPr marL="12700">
              <a:lnSpc>
                <a:spcPct val="100000"/>
              </a:lnSpc>
              <a:spcBef>
                <a:spcPts val="125"/>
              </a:spcBef>
            </a:pPr>
            <a:r>
              <a:rPr sz="1400" dirty="0">
                <a:solidFill>
                  <a:srgbClr val="0E1D36"/>
                </a:solidFill>
                <a:latin typeface="Arial" panose="020B0604020202020204" pitchFamily="34" charset="0"/>
                <a:cs typeface="Arial" panose="020B0604020202020204" pitchFamily="34" charset="0"/>
              </a:rPr>
              <a:t>Puerto</a:t>
            </a:r>
            <a:r>
              <a:rPr sz="1400" spc="30" dirty="0">
                <a:solidFill>
                  <a:srgbClr val="0E1D36"/>
                </a:solidFill>
                <a:latin typeface="Arial" panose="020B0604020202020204" pitchFamily="34" charset="0"/>
                <a:cs typeface="Arial" panose="020B0604020202020204" pitchFamily="34" charset="0"/>
              </a:rPr>
              <a:t> </a:t>
            </a:r>
            <a:r>
              <a:rPr sz="1400" spc="-20" dirty="0">
                <a:solidFill>
                  <a:srgbClr val="0E1D36"/>
                </a:solidFill>
                <a:latin typeface="Arial" panose="020B0604020202020204" pitchFamily="34" charset="0"/>
                <a:cs typeface="Arial" panose="020B0604020202020204" pitchFamily="34" charset="0"/>
              </a:rPr>
              <a:t>Rico</a:t>
            </a:r>
            <a:endParaRPr sz="1400" dirty="0">
              <a:latin typeface="Arial" panose="020B0604020202020204" pitchFamily="34" charset="0"/>
              <a:cs typeface="Arial" panose="020B0604020202020204" pitchFamily="34" charset="0"/>
            </a:endParaRPr>
          </a:p>
        </p:txBody>
      </p:sp>
      <p:sp>
        <p:nvSpPr>
          <p:cNvPr id="63" name="object 119">
            <a:extLst>
              <a:ext uri="{FF2B5EF4-FFF2-40B4-BE49-F238E27FC236}">
                <a16:creationId xmlns:a16="http://schemas.microsoft.com/office/drawing/2014/main" id="{E23E9980-6E89-A370-F0D6-E60625BB2719}"/>
              </a:ext>
            </a:extLst>
          </p:cNvPr>
          <p:cNvSpPr txBox="1"/>
          <p:nvPr/>
        </p:nvSpPr>
        <p:spPr>
          <a:xfrm>
            <a:off x="3068465" y="5071022"/>
            <a:ext cx="999379" cy="231474"/>
          </a:xfrm>
          <a:prstGeom prst="rect">
            <a:avLst/>
          </a:prstGeom>
        </p:spPr>
        <p:txBody>
          <a:bodyPr vert="horz" wrap="square" lIns="0" tIns="15875" rIns="0" bIns="0" rtlCol="0">
            <a:spAutoFit/>
          </a:bodyPr>
          <a:lstStyle/>
          <a:p>
            <a:pPr marL="12700">
              <a:lnSpc>
                <a:spcPct val="100000"/>
              </a:lnSpc>
              <a:spcBef>
                <a:spcPts val="125"/>
              </a:spcBef>
            </a:pPr>
            <a:r>
              <a:rPr sz="1400" spc="-10" dirty="0">
                <a:solidFill>
                  <a:srgbClr val="0E1D36"/>
                </a:solidFill>
                <a:latin typeface="Arial" panose="020B0604020202020204" pitchFamily="34" charset="0"/>
                <a:cs typeface="Arial" panose="020B0604020202020204" pitchFamily="34" charset="0"/>
              </a:rPr>
              <a:t>Japan</a:t>
            </a:r>
            <a:endParaRPr sz="1400" dirty="0">
              <a:latin typeface="Arial" panose="020B0604020202020204" pitchFamily="34" charset="0"/>
              <a:cs typeface="Arial" panose="020B0604020202020204" pitchFamily="34" charset="0"/>
            </a:endParaRPr>
          </a:p>
        </p:txBody>
      </p:sp>
      <p:sp>
        <p:nvSpPr>
          <p:cNvPr id="64" name="object 120">
            <a:extLst>
              <a:ext uri="{FF2B5EF4-FFF2-40B4-BE49-F238E27FC236}">
                <a16:creationId xmlns:a16="http://schemas.microsoft.com/office/drawing/2014/main" id="{05BBEE03-33F8-0753-AB99-3187C549235F}"/>
              </a:ext>
            </a:extLst>
          </p:cNvPr>
          <p:cNvSpPr txBox="1"/>
          <p:nvPr/>
        </p:nvSpPr>
        <p:spPr>
          <a:xfrm>
            <a:off x="3068466" y="5427703"/>
            <a:ext cx="1620710" cy="231474"/>
          </a:xfrm>
          <a:prstGeom prst="rect">
            <a:avLst/>
          </a:prstGeom>
        </p:spPr>
        <p:txBody>
          <a:bodyPr vert="horz" wrap="square" lIns="0" tIns="15875" rIns="0" bIns="0" rtlCol="0">
            <a:spAutoFit/>
          </a:bodyPr>
          <a:lstStyle/>
          <a:p>
            <a:pPr marL="12700">
              <a:lnSpc>
                <a:spcPct val="100000"/>
              </a:lnSpc>
              <a:spcBef>
                <a:spcPts val="125"/>
              </a:spcBef>
            </a:pPr>
            <a:r>
              <a:rPr sz="1400" spc="-10" dirty="0">
                <a:solidFill>
                  <a:srgbClr val="0E1D36"/>
                </a:solidFill>
                <a:latin typeface="Arial" panose="020B0604020202020204" pitchFamily="34" charset="0"/>
                <a:cs typeface="Arial" panose="020B0604020202020204" pitchFamily="34" charset="0"/>
              </a:rPr>
              <a:t>Argentina</a:t>
            </a:r>
            <a:endParaRPr sz="1400" dirty="0">
              <a:latin typeface="Arial" panose="020B0604020202020204" pitchFamily="34" charset="0"/>
              <a:cs typeface="Arial" panose="020B0604020202020204" pitchFamily="34" charset="0"/>
            </a:endParaRPr>
          </a:p>
        </p:txBody>
      </p:sp>
      <p:sp>
        <p:nvSpPr>
          <p:cNvPr id="65" name="object 121">
            <a:extLst>
              <a:ext uri="{FF2B5EF4-FFF2-40B4-BE49-F238E27FC236}">
                <a16:creationId xmlns:a16="http://schemas.microsoft.com/office/drawing/2014/main" id="{7CF73F63-F88D-1F71-7E5B-B110B1A6C066}"/>
              </a:ext>
            </a:extLst>
          </p:cNvPr>
          <p:cNvSpPr txBox="1"/>
          <p:nvPr/>
        </p:nvSpPr>
        <p:spPr>
          <a:xfrm>
            <a:off x="3068466" y="5784383"/>
            <a:ext cx="981290" cy="231474"/>
          </a:xfrm>
          <a:prstGeom prst="rect">
            <a:avLst/>
          </a:prstGeom>
        </p:spPr>
        <p:txBody>
          <a:bodyPr vert="horz" wrap="square" lIns="0" tIns="15875" rIns="0" bIns="0" rtlCol="0">
            <a:spAutoFit/>
          </a:bodyPr>
          <a:lstStyle/>
          <a:p>
            <a:pPr marL="12700">
              <a:lnSpc>
                <a:spcPct val="100000"/>
              </a:lnSpc>
              <a:spcBef>
                <a:spcPts val="125"/>
              </a:spcBef>
            </a:pPr>
            <a:r>
              <a:rPr sz="1400" spc="-10" dirty="0">
                <a:solidFill>
                  <a:srgbClr val="0E1D36"/>
                </a:solidFill>
                <a:latin typeface="Arial" panose="020B0604020202020204" pitchFamily="34" charset="0"/>
                <a:cs typeface="Arial" panose="020B0604020202020204" pitchFamily="34" charset="0"/>
              </a:rPr>
              <a:t>Spain</a:t>
            </a:r>
            <a:endParaRPr sz="1400" dirty="0">
              <a:latin typeface="Arial" panose="020B0604020202020204" pitchFamily="34" charset="0"/>
              <a:cs typeface="Arial" panose="020B0604020202020204" pitchFamily="34" charset="0"/>
            </a:endParaRPr>
          </a:p>
        </p:txBody>
      </p:sp>
      <p:sp>
        <p:nvSpPr>
          <p:cNvPr id="66" name="object 122">
            <a:extLst>
              <a:ext uri="{FF2B5EF4-FFF2-40B4-BE49-F238E27FC236}">
                <a16:creationId xmlns:a16="http://schemas.microsoft.com/office/drawing/2014/main" id="{100EC237-241F-9E8C-ADF2-B49086BAB2F7}"/>
              </a:ext>
            </a:extLst>
          </p:cNvPr>
          <p:cNvSpPr txBox="1"/>
          <p:nvPr/>
        </p:nvSpPr>
        <p:spPr>
          <a:xfrm>
            <a:off x="3068465" y="2059774"/>
            <a:ext cx="1990557" cy="231474"/>
          </a:xfrm>
          <a:prstGeom prst="rect">
            <a:avLst/>
          </a:prstGeom>
        </p:spPr>
        <p:txBody>
          <a:bodyPr vert="horz" wrap="square" lIns="0" tIns="15875" rIns="0" bIns="0" rtlCol="0">
            <a:spAutoFit/>
          </a:bodyPr>
          <a:lstStyle/>
          <a:p>
            <a:pPr marL="12700">
              <a:lnSpc>
                <a:spcPct val="100000"/>
              </a:lnSpc>
              <a:spcBef>
                <a:spcPts val="125"/>
              </a:spcBef>
            </a:pPr>
            <a:r>
              <a:rPr sz="1400" spc="-10" dirty="0">
                <a:solidFill>
                  <a:srgbClr val="0E1D36"/>
                </a:solidFill>
                <a:latin typeface="Arial" panose="020B0604020202020204" pitchFamily="34" charset="0"/>
                <a:cs typeface="Arial" panose="020B0604020202020204" pitchFamily="34" charset="0"/>
              </a:rPr>
              <a:t>Oklahoma</a:t>
            </a:r>
            <a:endParaRPr sz="1400" dirty="0">
              <a:latin typeface="Arial" panose="020B0604020202020204" pitchFamily="34" charset="0"/>
              <a:cs typeface="Arial" panose="020B0604020202020204" pitchFamily="34" charset="0"/>
            </a:endParaRPr>
          </a:p>
        </p:txBody>
      </p:sp>
      <p:sp>
        <p:nvSpPr>
          <p:cNvPr id="70" name="object 123">
            <a:extLst>
              <a:ext uri="{FF2B5EF4-FFF2-40B4-BE49-F238E27FC236}">
                <a16:creationId xmlns:a16="http://schemas.microsoft.com/office/drawing/2014/main" id="{9BEBB7F0-AD85-FF41-8EE8-B0AE1E221AEF}"/>
              </a:ext>
            </a:extLst>
          </p:cNvPr>
          <p:cNvSpPr txBox="1"/>
          <p:nvPr/>
        </p:nvSpPr>
        <p:spPr>
          <a:xfrm>
            <a:off x="3068466" y="2417681"/>
            <a:ext cx="2348837" cy="231474"/>
          </a:xfrm>
          <a:prstGeom prst="rect">
            <a:avLst/>
          </a:prstGeom>
        </p:spPr>
        <p:txBody>
          <a:bodyPr vert="horz" wrap="square" lIns="0" tIns="15875" rIns="0" bIns="0" rtlCol="0">
            <a:spAutoFit/>
          </a:bodyPr>
          <a:lstStyle/>
          <a:p>
            <a:pPr marL="12700">
              <a:lnSpc>
                <a:spcPct val="100000"/>
              </a:lnSpc>
              <a:spcBef>
                <a:spcPts val="125"/>
              </a:spcBef>
            </a:pPr>
            <a:r>
              <a:rPr sz="1400" spc="-10" dirty="0">
                <a:solidFill>
                  <a:srgbClr val="0E1D36"/>
                </a:solidFill>
                <a:latin typeface="Arial" panose="020B0604020202020204" pitchFamily="34" charset="0"/>
                <a:cs typeface="Arial" panose="020B0604020202020204" pitchFamily="34" charset="0"/>
              </a:rPr>
              <a:t>Washington</a:t>
            </a:r>
            <a:endParaRPr sz="1400" dirty="0">
              <a:latin typeface="Arial" panose="020B0604020202020204" pitchFamily="34" charset="0"/>
              <a:cs typeface="Arial" panose="020B0604020202020204" pitchFamily="34" charset="0"/>
            </a:endParaRPr>
          </a:p>
        </p:txBody>
      </p:sp>
      <p:sp>
        <p:nvSpPr>
          <p:cNvPr id="71" name="object 124">
            <a:extLst>
              <a:ext uri="{FF2B5EF4-FFF2-40B4-BE49-F238E27FC236}">
                <a16:creationId xmlns:a16="http://schemas.microsoft.com/office/drawing/2014/main" id="{05A929A0-F71D-B623-9F07-3326DE72689B}"/>
              </a:ext>
            </a:extLst>
          </p:cNvPr>
          <p:cNvSpPr txBox="1"/>
          <p:nvPr/>
        </p:nvSpPr>
        <p:spPr>
          <a:xfrm>
            <a:off x="3068465" y="2774360"/>
            <a:ext cx="1462623" cy="231474"/>
          </a:xfrm>
          <a:prstGeom prst="rect">
            <a:avLst/>
          </a:prstGeom>
        </p:spPr>
        <p:txBody>
          <a:bodyPr vert="horz" wrap="square" lIns="0" tIns="15875" rIns="0" bIns="0" rtlCol="0">
            <a:spAutoFit/>
          </a:bodyPr>
          <a:lstStyle/>
          <a:p>
            <a:pPr marL="12700">
              <a:lnSpc>
                <a:spcPct val="100000"/>
              </a:lnSpc>
              <a:spcBef>
                <a:spcPts val="125"/>
              </a:spcBef>
            </a:pPr>
            <a:r>
              <a:rPr sz="1400" spc="-10" dirty="0">
                <a:solidFill>
                  <a:srgbClr val="0E1D36"/>
                </a:solidFill>
                <a:latin typeface="Arial" panose="020B0604020202020204" pitchFamily="34" charset="0"/>
                <a:cs typeface="Arial" panose="020B0604020202020204" pitchFamily="34" charset="0"/>
              </a:rPr>
              <a:t>Arizona</a:t>
            </a:r>
            <a:endParaRPr sz="1400" dirty="0">
              <a:latin typeface="Arial" panose="020B0604020202020204" pitchFamily="34" charset="0"/>
              <a:cs typeface="Arial" panose="020B0604020202020204" pitchFamily="34" charset="0"/>
            </a:endParaRPr>
          </a:p>
        </p:txBody>
      </p:sp>
      <p:sp>
        <p:nvSpPr>
          <p:cNvPr id="72" name="object 125">
            <a:extLst>
              <a:ext uri="{FF2B5EF4-FFF2-40B4-BE49-F238E27FC236}">
                <a16:creationId xmlns:a16="http://schemas.microsoft.com/office/drawing/2014/main" id="{441BD97B-6AE8-BB28-E23A-6CAA36659468}"/>
              </a:ext>
            </a:extLst>
          </p:cNvPr>
          <p:cNvSpPr txBox="1"/>
          <p:nvPr/>
        </p:nvSpPr>
        <p:spPr>
          <a:xfrm>
            <a:off x="3068465" y="3131040"/>
            <a:ext cx="2069591" cy="231474"/>
          </a:xfrm>
          <a:prstGeom prst="rect">
            <a:avLst/>
          </a:prstGeom>
        </p:spPr>
        <p:txBody>
          <a:bodyPr vert="horz" wrap="square" lIns="0" tIns="15875" rIns="0" bIns="0" rtlCol="0">
            <a:spAutoFit/>
          </a:bodyPr>
          <a:lstStyle/>
          <a:p>
            <a:pPr marL="12700">
              <a:lnSpc>
                <a:spcPct val="100000"/>
              </a:lnSpc>
              <a:spcBef>
                <a:spcPts val="125"/>
              </a:spcBef>
            </a:pPr>
            <a:r>
              <a:rPr sz="1400" spc="-10" dirty="0">
                <a:solidFill>
                  <a:srgbClr val="0E1D36"/>
                </a:solidFill>
                <a:latin typeface="Arial" panose="020B0604020202020204" pitchFamily="34" charset="0"/>
                <a:cs typeface="Arial" panose="020B0604020202020204" pitchFamily="34" charset="0"/>
              </a:rPr>
              <a:t>Minnesota</a:t>
            </a:r>
            <a:endParaRPr sz="1400" dirty="0">
              <a:latin typeface="Arial" panose="020B0604020202020204" pitchFamily="34" charset="0"/>
              <a:cs typeface="Arial" panose="020B0604020202020204" pitchFamily="34" charset="0"/>
            </a:endParaRPr>
          </a:p>
        </p:txBody>
      </p:sp>
      <p:sp>
        <p:nvSpPr>
          <p:cNvPr id="75" name="object 128">
            <a:extLst>
              <a:ext uri="{FF2B5EF4-FFF2-40B4-BE49-F238E27FC236}">
                <a16:creationId xmlns:a16="http://schemas.microsoft.com/office/drawing/2014/main" id="{2D7A5963-EB0D-7180-04FB-68AAF0D77F02}"/>
              </a:ext>
            </a:extLst>
          </p:cNvPr>
          <p:cNvSpPr txBox="1"/>
          <p:nvPr/>
        </p:nvSpPr>
        <p:spPr>
          <a:xfrm>
            <a:off x="7187314" y="5100367"/>
            <a:ext cx="1913148" cy="689291"/>
          </a:xfrm>
          <a:prstGeom prst="rect">
            <a:avLst/>
          </a:prstGeom>
        </p:spPr>
        <p:txBody>
          <a:bodyPr vert="horz" wrap="square" lIns="0" tIns="12065" rIns="0" bIns="0" rtlCol="0">
            <a:spAutoFit/>
          </a:bodyPr>
          <a:lstStyle/>
          <a:p>
            <a:pPr marL="12700">
              <a:lnSpc>
                <a:spcPct val="100000"/>
              </a:lnSpc>
              <a:spcBef>
                <a:spcPts val="95"/>
              </a:spcBef>
            </a:pPr>
            <a:r>
              <a:rPr sz="4400" spc="-20" dirty="0">
                <a:solidFill>
                  <a:srgbClr val="0E1D36"/>
                </a:solidFill>
                <a:latin typeface="Arial" panose="020B0604020202020204" pitchFamily="34" charset="0"/>
                <a:cs typeface="Arial" panose="020B0604020202020204" pitchFamily="34" charset="0"/>
              </a:rPr>
              <a:t>120+</a:t>
            </a:r>
            <a:endParaRPr sz="4400" dirty="0">
              <a:latin typeface="Arial" panose="020B0604020202020204" pitchFamily="34" charset="0"/>
              <a:cs typeface="Arial" panose="020B0604020202020204" pitchFamily="34" charset="0"/>
            </a:endParaRPr>
          </a:p>
        </p:txBody>
      </p:sp>
      <p:sp>
        <p:nvSpPr>
          <p:cNvPr id="76" name="object 129">
            <a:extLst>
              <a:ext uri="{FF2B5EF4-FFF2-40B4-BE49-F238E27FC236}">
                <a16:creationId xmlns:a16="http://schemas.microsoft.com/office/drawing/2014/main" id="{112FBDB6-43AB-A01D-12F9-E65714440F2F}"/>
              </a:ext>
            </a:extLst>
          </p:cNvPr>
          <p:cNvSpPr txBox="1"/>
          <p:nvPr/>
        </p:nvSpPr>
        <p:spPr>
          <a:xfrm>
            <a:off x="8466138" y="5173628"/>
            <a:ext cx="2084284" cy="561500"/>
          </a:xfrm>
          <a:prstGeom prst="rect">
            <a:avLst/>
          </a:prstGeom>
        </p:spPr>
        <p:txBody>
          <a:bodyPr vert="horz" wrap="square" lIns="0" tIns="12065" rIns="0" bIns="0" rtlCol="0">
            <a:spAutoFit/>
          </a:bodyPr>
          <a:lstStyle/>
          <a:p>
            <a:pPr marL="12700" marR="5080">
              <a:lnSpc>
                <a:spcPct val="101000"/>
              </a:lnSpc>
              <a:spcBef>
                <a:spcPts val="95"/>
              </a:spcBef>
            </a:pPr>
            <a:r>
              <a:rPr dirty="0">
                <a:solidFill>
                  <a:srgbClr val="0E1D36"/>
                </a:solidFill>
                <a:latin typeface="Arial" panose="020B0604020202020204" pitchFamily="34" charset="0"/>
                <a:cs typeface="Arial" panose="020B0604020202020204" pitchFamily="34" charset="0"/>
              </a:rPr>
              <a:t>Countries, </a:t>
            </a:r>
            <a:r>
              <a:rPr spc="-10" dirty="0">
                <a:solidFill>
                  <a:srgbClr val="0E1D36"/>
                </a:solidFill>
                <a:latin typeface="Arial" panose="020B0604020202020204" pitchFamily="34" charset="0"/>
                <a:cs typeface="Arial" panose="020B0604020202020204" pitchFamily="34" charset="0"/>
              </a:rPr>
              <a:t>regions, </a:t>
            </a:r>
            <a:r>
              <a:rPr dirty="0">
                <a:solidFill>
                  <a:srgbClr val="0E1D36"/>
                </a:solidFill>
                <a:latin typeface="Arial" panose="020B0604020202020204" pitchFamily="34" charset="0"/>
                <a:cs typeface="Arial" panose="020B0604020202020204" pitchFamily="34" charset="0"/>
              </a:rPr>
              <a:t>&amp;</a:t>
            </a:r>
            <a:r>
              <a:rPr spc="20" dirty="0">
                <a:solidFill>
                  <a:srgbClr val="0E1D36"/>
                </a:solidFill>
                <a:latin typeface="Arial" panose="020B0604020202020204" pitchFamily="34" charset="0"/>
                <a:cs typeface="Arial" panose="020B0604020202020204" pitchFamily="34" charset="0"/>
              </a:rPr>
              <a:t> </a:t>
            </a:r>
            <a:r>
              <a:rPr spc="-10" dirty="0">
                <a:solidFill>
                  <a:srgbClr val="0E1D36"/>
                </a:solidFill>
                <a:latin typeface="Arial" panose="020B0604020202020204" pitchFamily="34" charset="0"/>
                <a:cs typeface="Arial" panose="020B0604020202020204" pitchFamily="34" charset="0"/>
              </a:rPr>
              <a:t>territories</a:t>
            </a:r>
            <a:endParaRPr dirty="0">
              <a:latin typeface="Arial" panose="020B0604020202020204" pitchFamily="34" charset="0"/>
              <a:cs typeface="Arial" panose="020B0604020202020204" pitchFamily="34" charset="0"/>
            </a:endParaRPr>
          </a:p>
        </p:txBody>
      </p:sp>
      <p:pic>
        <p:nvPicPr>
          <p:cNvPr id="77" name="object 130">
            <a:extLst>
              <a:ext uri="{FF2B5EF4-FFF2-40B4-BE49-F238E27FC236}">
                <a16:creationId xmlns:a16="http://schemas.microsoft.com/office/drawing/2014/main" id="{ADB72C61-A9E1-635F-C951-638C3500A0D4}"/>
              </a:ext>
            </a:extLst>
          </p:cNvPr>
          <p:cNvPicPr/>
          <p:nvPr/>
        </p:nvPicPr>
        <p:blipFill>
          <a:blip r:embed="rId2" cstate="print"/>
          <a:stretch>
            <a:fillRect/>
          </a:stretch>
        </p:blipFill>
        <p:spPr>
          <a:xfrm>
            <a:off x="6167688" y="3981980"/>
            <a:ext cx="866309" cy="866309"/>
          </a:xfrm>
          <a:prstGeom prst="rect">
            <a:avLst/>
          </a:prstGeom>
        </p:spPr>
      </p:pic>
      <p:grpSp>
        <p:nvGrpSpPr>
          <p:cNvPr id="78" name="object 131">
            <a:extLst>
              <a:ext uri="{FF2B5EF4-FFF2-40B4-BE49-F238E27FC236}">
                <a16:creationId xmlns:a16="http://schemas.microsoft.com/office/drawing/2014/main" id="{56CC8B62-A1C5-1FE1-AF09-CE1C2750BA4D}"/>
              </a:ext>
            </a:extLst>
          </p:cNvPr>
          <p:cNvGrpSpPr/>
          <p:nvPr/>
        </p:nvGrpSpPr>
        <p:grpSpPr>
          <a:xfrm>
            <a:off x="6167688" y="5011748"/>
            <a:ext cx="866531" cy="866531"/>
            <a:chOff x="10240526" y="8285842"/>
            <a:chExt cx="1353185" cy="1353185"/>
          </a:xfrm>
        </p:grpSpPr>
        <p:sp>
          <p:nvSpPr>
            <p:cNvPr id="79" name="object 132">
              <a:extLst>
                <a:ext uri="{FF2B5EF4-FFF2-40B4-BE49-F238E27FC236}">
                  <a16:creationId xmlns:a16="http://schemas.microsoft.com/office/drawing/2014/main" id="{A5970AAB-C587-BDFA-9A3F-9B64D90784A0}"/>
                </a:ext>
              </a:extLst>
            </p:cNvPr>
            <p:cNvSpPr/>
            <p:nvPr/>
          </p:nvSpPr>
          <p:spPr>
            <a:xfrm>
              <a:off x="10240526" y="8285842"/>
              <a:ext cx="1353185" cy="1353185"/>
            </a:xfrm>
            <a:custGeom>
              <a:avLst/>
              <a:gdLst/>
              <a:ahLst/>
              <a:cxnLst/>
              <a:rect l="l" t="t" r="r" b="b"/>
              <a:pathLst>
                <a:path w="1353184" h="1353184">
                  <a:moveTo>
                    <a:pt x="1352838" y="0"/>
                  </a:moveTo>
                  <a:lnTo>
                    <a:pt x="0" y="0"/>
                  </a:lnTo>
                  <a:lnTo>
                    <a:pt x="0" y="1352838"/>
                  </a:lnTo>
                  <a:lnTo>
                    <a:pt x="1352838" y="1352838"/>
                  </a:lnTo>
                  <a:lnTo>
                    <a:pt x="1352838" y="0"/>
                  </a:lnTo>
                  <a:close/>
                </a:path>
              </a:pathLst>
            </a:custGeom>
            <a:solidFill>
              <a:srgbClr val="738FE4"/>
            </a:solidFill>
          </p:spPr>
          <p:txBody>
            <a:bodyPr wrap="square" lIns="0" tIns="0" rIns="0" bIns="0" rtlCol="0"/>
            <a:lstStyle/>
            <a:p>
              <a:endParaRPr dirty="0">
                <a:latin typeface="Arial" panose="020B0604020202020204" pitchFamily="34" charset="0"/>
              </a:endParaRPr>
            </a:p>
          </p:txBody>
        </p:sp>
        <p:sp>
          <p:nvSpPr>
            <p:cNvPr id="80" name="object 133">
              <a:extLst>
                <a:ext uri="{FF2B5EF4-FFF2-40B4-BE49-F238E27FC236}">
                  <a16:creationId xmlns:a16="http://schemas.microsoft.com/office/drawing/2014/main" id="{DC6A6DDC-234E-DBDD-54D3-831CDDFDCA8A}"/>
                </a:ext>
              </a:extLst>
            </p:cNvPr>
            <p:cNvSpPr/>
            <p:nvPr/>
          </p:nvSpPr>
          <p:spPr>
            <a:xfrm>
              <a:off x="10326332" y="8675008"/>
              <a:ext cx="1181735" cy="575310"/>
            </a:xfrm>
            <a:custGeom>
              <a:avLst/>
              <a:gdLst/>
              <a:ahLst/>
              <a:cxnLst/>
              <a:rect l="l" t="t" r="r" b="b"/>
              <a:pathLst>
                <a:path w="1181734" h="575309">
                  <a:moveTo>
                    <a:pt x="14135" y="106172"/>
                  </a:moveTo>
                  <a:lnTo>
                    <a:pt x="13208" y="104825"/>
                  </a:lnTo>
                  <a:lnTo>
                    <a:pt x="12649" y="104635"/>
                  </a:lnTo>
                  <a:lnTo>
                    <a:pt x="12128" y="104800"/>
                  </a:lnTo>
                  <a:lnTo>
                    <a:pt x="419" y="108572"/>
                  </a:lnTo>
                  <a:lnTo>
                    <a:pt x="88" y="109004"/>
                  </a:lnTo>
                  <a:lnTo>
                    <a:pt x="0" y="110426"/>
                  </a:lnTo>
                  <a:lnTo>
                    <a:pt x="812" y="111074"/>
                  </a:lnTo>
                  <a:lnTo>
                    <a:pt x="13792" y="107099"/>
                  </a:lnTo>
                  <a:lnTo>
                    <a:pt x="14135" y="106172"/>
                  </a:lnTo>
                  <a:close/>
                </a:path>
                <a:path w="1181734" h="575309">
                  <a:moveTo>
                    <a:pt x="27101" y="102552"/>
                  </a:moveTo>
                  <a:lnTo>
                    <a:pt x="26492" y="100825"/>
                  </a:lnTo>
                  <a:lnTo>
                    <a:pt x="25793" y="100495"/>
                  </a:lnTo>
                  <a:lnTo>
                    <a:pt x="25158" y="100723"/>
                  </a:lnTo>
                  <a:lnTo>
                    <a:pt x="20802" y="102273"/>
                  </a:lnTo>
                  <a:lnTo>
                    <a:pt x="20523" y="103225"/>
                  </a:lnTo>
                  <a:lnTo>
                    <a:pt x="21310" y="104267"/>
                  </a:lnTo>
                  <a:lnTo>
                    <a:pt x="21805" y="104444"/>
                  </a:lnTo>
                  <a:lnTo>
                    <a:pt x="26695" y="103301"/>
                  </a:lnTo>
                  <a:lnTo>
                    <a:pt x="27101" y="102552"/>
                  </a:lnTo>
                  <a:close/>
                </a:path>
                <a:path w="1181734" h="575309">
                  <a:moveTo>
                    <a:pt x="39827" y="98894"/>
                  </a:moveTo>
                  <a:lnTo>
                    <a:pt x="38354" y="97358"/>
                  </a:lnTo>
                  <a:lnTo>
                    <a:pt x="38023" y="97015"/>
                  </a:lnTo>
                  <a:lnTo>
                    <a:pt x="37528" y="96901"/>
                  </a:lnTo>
                  <a:lnTo>
                    <a:pt x="30060" y="99466"/>
                  </a:lnTo>
                  <a:lnTo>
                    <a:pt x="29730" y="100164"/>
                  </a:lnTo>
                  <a:lnTo>
                    <a:pt x="30162" y="101460"/>
                  </a:lnTo>
                  <a:lnTo>
                    <a:pt x="30759" y="101803"/>
                  </a:lnTo>
                  <a:lnTo>
                    <a:pt x="39471" y="100063"/>
                  </a:lnTo>
                  <a:lnTo>
                    <a:pt x="39827" y="98894"/>
                  </a:lnTo>
                  <a:close/>
                </a:path>
                <a:path w="1181734" h="575309">
                  <a:moveTo>
                    <a:pt x="134734" y="126390"/>
                  </a:moveTo>
                  <a:lnTo>
                    <a:pt x="132715" y="120180"/>
                  </a:lnTo>
                  <a:lnTo>
                    <a:pt x="132295" y="119811"/>
                  </a:lnTo>
                  <a:lnTo>
                    <a:pt x="126212" y="118618"/>
                  </a:lnTo>
                  <a:lnTo>
                    <a:pt x="125298" y="119786"/>
                  </a:lnTo>
                  <a:lnTo>
                    <a:pt x="129235" y="128663"/>
                  </a:lnTo>
                  <a:lnTo>
                    <a:pt x="130073" y="128993"/>
                  </a:lnTo>
                  <a:lnTo>
                    <a:pt x="130797" y="128689"/>
                  </a:lnTo>
                  <a:lnTo>
                    <a:pt x="134378" y="127165"/>
                  </a:lnTo>
                  <a:lnTo>
                    <a:pt x="134734" y="126390"/>
                  </a:lnTo>
                  <a:close/>
                </a:path>
                <a:path w="1181734" h="575309">
                  <a:moveTo>
                    <a:pt x="250939" y="29629"/>
                  </a:moveTo>
                  <a:lnTo>
                    <a:pt x="250418" y="28117"/>
                  </a:lnTo>
                  <a:lnTo>
                    <a:pt x="249859" y="27686"/>
                  </a:lnTo>
                  <a:lnTo>
                    <a:pt x="234124" y="26758"/>
                  </a:lnTo>
                  <a:lnTo>
                    <a:pt x="233794" y="26835"/>
                  </a:lnTo>
                  <a:lnTo>
                    <a:pt x="220395" y="34747"/>
                  </a:lnTo>
                  <a:lnTo>
                    <a:pt x="220459" y="36372"/>
                  </a:lnTo>
                  <a:lnTo>
                    <a:pt x="221615" y="36944"/>
                  </a:lnTo>
                  <a:lnTo>
                    <a:pt x="223723" y="37985"/>
                  </a:lnTo>
                  <a:lnTo>
                    <a:pt x="224142" y="38023"/>
                  </a:lnTo>
                  <a:lnTo>
                    <a:pt x="250444" y="30568"/>
                  </a:lnTo>
                  <a:lnTo>
                    <a:pt x="250939" y="29629"/>
                  </a:lnTo>
                  <a:close/>
                </a:path>
                <a:path w="1181734" h="575309">
                  <a:moveTo>
                    <a:pt x="255879" y="260616"/>
                  </a:moveTo>
                  <a:lnTo>
                    <a:pt x="255676" y="258152"/>
                  </a:lnTo>
                  <a:lnTo>
                    <a:pt x="255257" y="257746"/>
                  </a:lnTo>
                  <a:lnTo>
                    <a:pt x="254749" y="257721"/>
                  </a:lnTo>
                  <a:lnTo>
                    <a:pt x="249047" y="257505"/>
                  </a:lnTo>
                  <a:lnTo>
                    <a:pt x="248551" y="258051"/>
                  </a:lnTo>
                  <a:lnTo>
                    <a:pt x="248627" y="258673"/>
                  </a:lnTo>
                  <a:lnTo>
                    <a:pt x="248716" y="259435"/>
                  </a:lnTo>
                  <a:lnTo>
                    <a:pt x="249034" y="259791"/>
                  </a:lnTo>
                  <a:lnTo>
                    <a:pt x="249453" y="259880"/>
                  </a:lnTo>
                  <a:lnTo>
                    <a:pt x="255244" y="261162"/>
                  </a:lnTo>
                  <a:lnTo>
                    <a:pt x="255879" y="260616"/>
                  </a:lnTo>
                  <a:close/>
                </a:path>
                <a:path w="1181734" h="575309">
                  <a:moveTo>
                    <a:pt x="263372" y="248894"/>
                  </a:moveTo>
                  <a:lnTo>
                    <a:pt x="263194" y="247802"/>
                  </a:lnTo>
                  <a:lnTo>
                    <a:pt x="241998" y="236931"/>
                  </a:lnTo>
                  <a:lnTo>
                    <a:pt x="241693" y="236880"/>
                  </a:lnTo>
                  <a:lnTo>
                    <a:pt x="228866" y="239750"/>
                  </a:lnTo>
                  <a:lnTo>
                    <a:pt x="228396" y="240576"/>
                  </a:lnTo>
                  <a:lnTo>
                    <a:pt x="228892" y="241947"/>
                  </a:lnTo>
                  <a:lnTo>
                    <a:pt x="229501" y="242303"/>
                  </a:lnTo>
                  <a:lnTo>
                    <a:pt x="238798" y="240969"/>
                  </a:lnTo>
                  <a:lnTo>
                    <a:pt x="239090" y="241020"/>
                  </a:lnTo>
                  <a:lnTo>
                    <a:pt x="259842" y="251879"/>
                  </a:lnTo>
                  <a:lnTo>
                    <a:pt x="260477" y="251790"/>
                  </a:lnTo>
                  <a:lnTo>
                    <a:pt x="262724" y="249529"/>
                  </a:lnTo>
                  <a:lnTo>
                    <a:pt x="263372" y="248894"/>
                  </a:lnTo>
                  <a:close/>
                </a:path>
                <a:path w="1181734" h="575309">
                  <a:moveTo>
                    <a:pt x="266712" y="19037"/>
                  </a:moveTo>
                  <a:lnTo>
                    <a:pt x="263664" y="16738"/>
                  </a:lnTo>
                  <a:lnTo>
                    <a:pt x="246913" y="20434"/>
                  </a:lnTo>
                  <a:lnTo>
                    <a:pt x="252260" y="22885"/>
                  </a:lnTo>
                  <a:lnTo>
                    <a:pt x="266712" y="19037"/>
                  </a:lnTo>
                  <a:close/>
                </a:path>
                <a:path w="1181734" h="575309">
                  <a:moveTo>
                    <a:pt x="274434" y="33921"/>
                  </a:moveTo>
                  <a:lnTo>
                    <a:pt x="273481" y="32105"/>
                  </a:lnTo>
                  <a:lnTo>
                    <a:pt x="270979" y="31610"/>
                  </a:lnTo>
                  <a:lnTo>
                    <a:pt x="270116" y="31838"/>
                  </a:lnTo>
                  <a:lnTo>
                    <a:pt x="266522" y="35039"/>
                  </a:lnTo>
                  <a:lnTo>
                    <a:pt x="265468" y="35229"/>
                  </a:lnTo>
                  <a:lnTo>
                    <a:pt x="255066" y="31242"/>
                  </a:lnTo>
                  <a:lnTo>
                    <a:pt x="254368" y="31242"/>
                  </a:lnTo>
                  <a:lnTo>
                    <a:pt x="237832" y="37871"/>
                  </a:lnTo>
                  <a:lnTo>
                    <a:pt x="237172" y="38227"/>
                  </a:lnTo>
                  <a:lnTo>
                    <a:pt x="232867" y="42583"/>
                  </a:lnTo>
                  <a:lnTo>
                    <a:pt x="232981" y="44450"/>
                  </a:lnTo>
                  <a:lnTo>
                    <a:pt x="237705" y="48183"/>
                  </a:lnTo>
                  <a:lnTo>
                    <a:pt x="238480" y="48387"/>
                  </a:lnTo>
                  <a:lnTo>
                    <a:pt x="258864" y="44932"/>
                  </a:lnTo>
                  <a:lnTo>
                    <a:pt x="259283" y="44958"/>
                  </a:lnTo>
                  <a:lnTo>
                    <a:pt x="267385" y="47332"/>
                  </a:lnTo>
                  <a:lnTo>
                    <a:pt x="268135" y="47244"/>
                  </a:lnTo>
                  <a:lnTo>
                    <a:pt x="273304" y="44310"/>
                  </a:lnTo>
                  <a:lnTo>
                    <a:pt x="273723" y="42583"/>
                  </a:lnTo>
                  <a:lnTo>
                    <a:pt x="272199" y="40182"/>
                  </a:lnTo>
                  <a:lnTo>
                    <a:pt x="272122" y="39243"/>
                  </a:lnTo>
                  <a:lnTo>
                    <a:pt x="274434" y="33921"/>
                  </a:lnTo>
                  <a:close/>
                </a:path>
                <a:path w="1181734" h="575309">
                  <a:moveTo>
                    <a:pt x="285902" y="256247"/>
                  </a:moveTo>
                  <a:lnTo>
                    <a:pt x="285534" y="255384"/>
                  </a:lnTo>
                  <a:lnTo>
                    <a:pt x="278790" y="251650"/>
                  </a:lnTo>
                  <a:lnTo>
                    <a:pt x="278485" y="251561"/>
                  </a:lnTo>
                  <a:lnTo>
                    <a:pt x="270192" y="251383"/>
                  </a:lnTo>
                  <a:lnTo>
                    <a:pt x="269468" y="251358"/>
                  </a:lnTo>
                  <a:lnTo>
                    <a:pt x="268795" y="251752"/>
                  </a:lnTo>
                  <a:lnTo>
                    <a:pt x="265684" y="257733"/>
                  </a:lnTo>
                  <a:lnTo>
                    <a:pt x="266674" y="259257"/>
                  </a:lnTo>
                  <a:lnTo>
                    <a:pt x="284797" y="258495"/>
                  </a:lnTo>
                  <a:lnTo>
                    <a:pt x="285521" y="257898"/>
                  </a:lnTo>
                  <a:lnTo>
                    <a:pt x="285902" y="256247"/>
                  </a:lnTo>
                  <a:close/>
                </a:path>
                <a:path w="1181734" h="575309">
                  <a:moveTo>
                    <a:pt x="286994" y="24155"/>
                  </a:moveTo>
                  <a:lnTo>
                    <a:pt x="284251" y="19824"/>
                  </a:lnTo>
                  <a:lnTo>
                    <a:pt x="276567" y="22885"/>
                  </a:lnTo>
                  <a:lnTo>
                    <a:pt x="268516" y="20586"/>
                  </a:lnTo>
                  <a:lnTo>
                    <a:pt x="256819" y="24612"/>
                  </a:lnTo>
                  <a:lnTo>
                    <a:pt x="262674" y="27711"/>
                  </a:lnTo>
                  <a:lnTo>
                    <a:pt x="286994" y="24155"/>
                  </a:lnTo>
                  <a:close/>
                </a:path>
                <a:path w="1181734" h="575309">
                  <a:moveTo>
                    <a:pt x="287528" y="46329"/>
                  </a:moveTo>
                  <a:lnTo>
                    <a:pt x="284530" y="42989"/>
                  </a:lnTo>
                  <a:lnTo>
                    <a:pt x="283959" y="42887"/>
                  </a:lnTo>
                  <a:lnTo>
                    <a:pt x="279171" y="45491"/>
                  </a:lnTo>
                  <a:lnTo>
                    <a:pt x="279323" y="46799"/>
                  </a:lnTo>
                  <a:lnTo>
                    <a:pt x="280289" y="47066"/>
                  </a:lnTo>
                  <a:lnTo>
                    <a:pt x="284746" y="48323"/>
                  </a:lnTo>
                  <a:lnTo>
                    <a:pt x="285038" y="48412"/>
                  </a:lnTo>
                  <a:lnTo>
                    <a:pt x="285369" y="48374"/>
                  </a:lnTo>
                  <a:lnTo>
                    <a:pt x="287401" y="47155"/>
                  </a:lnTo>
                  <a:lnTo>
                    <a:pt x="287528" y="46329"/>
                  </a:lnTo>
                  <a:close/>
                </a:path>
                <a:path w="1181734" h="575309">
                  <a:moveTo>
                    <a:pt x="288620" y="15354"/>
                  </a:moveTo>
                  <a:lnTo>
                    <a:pt x="288391" y="14020"/>
                  </a:lnTo>
                  <a:lnTo>
                    <a:pt x="282943" y="13462"/>
                  </a:lnTo>
                  <a:lnTo>
                    <a:pt x="282689" y="13525"/>
                  </a:lnTo>
                  <a:lnTo>
                    <a:pt x="279044" y="16205"/>
                  </a:lnTo>
                  <a:lnTo>
                    <a:pt x="279374" y="17373"/>
                  </a:lnTo>
                  <a:lnTo>
                    <a:pt x="283616" y="17741"/>
                  </a:lnTo>
                  <a:lnTo>
                    <a:pt x="283794" y="17703"/>
                  </a:lnTo>
                  <a:lnTo>
                    <a:pt x="287731" y="15786"/>
                  </a:lnTo>
                  <a:lnTo>
                    <a:pt x="288620" y="15354"/>
                  </a:lnTo>
                  <a:close/>
                </a:path>
                <a:path w="1181734" h="575309">
                  <a:moveTo>
                    <a:pt x="297002" y="257784"/>
                  </a:moveTo>
                  <a:lnTo>
                    <a:pt x="296557" y="257213"/>
                  </a:lnTo>
                  <a:lnTo>
                    <a:pt x="291388" y="257213"/>
                  </a:lnTo>
                  <a:lnTo>
                    <a:pt x="290893" y="257213"/>
                  </a:lnTo>
                  <a:lnTo>
                    <a:pt x="290499" y="257581"/>
                  </a:lnTo>
                  <a:lnTo>
                    <a:pt x="290296" y="260121"/>
                  </a:lnTo>
                  <a:lnTo>
                    <a:pt x="290791" y="260604"/>
                  </a:lnTo>
                  <a:lnTo>
                    <a:pt x="296189" y="260019"/>
                  </a:lnTo>
                  <a:lnTo>
                    <a:pt x="296494" y="259753"/>
                  </a:lnTo>
                  <a:lnTo>
                    <a:pt x="296608" y="259372"/>
                  </a:lnTo>
                  <a:lnTo>
                    <a:pt x="297002" y="257784"/>
                  </a:lnTo>
                  <a:close/>
                </a:path>
                <a:path w="1181734" h="575309">
                  <a:moveTo>
                    <a:pt x="299161" y="30848"/>
                  </a:moveTo>
                  <a:lnTo>
                    <a:pt x="297738" y="29006"/>
                  </a:lnTo>
                  <a:lnTo>
                    <a:pt x="285572" y="31280"/>
                  </a:lnTo>
                  <a:lnTo>
                    <a:pt x="284759" y="32727"/>
                  </a:lnTo>
                  <a:lnTo>
                    <a:pt x="286359" y="36766"/>
                  </a:lnTo>
                  <a:lnTo>
                    <a:pt x="287439" y="37350"/>
                  </a:lnTo>
                  <a:lnTo>
                    <a:pt x="288518" y="37122"/>
                  </a:lnTo>
                  <a:lnTo>
                    <a:pt x="296684" y="35382"/>
                  </a:lnTo>
                  <a:lnTo>
                    <a:pt x="297268" y="34912"/>
                  </a:lnTo>
                  <a:lnTo>
                    <a:pt x="299161" y="30848"/>
                  </a:lnTo>
                  <a:close/>
                </a:path>
                <a:path w="1181734" h="575309">
                  <a:moveTo>
                    <a:pt x="313601" y="13284"/>
                  </a:moveTo>
                  <a:lnTo>
                    <a:pt x="312966" y="12446"/>
                  </a:lnTo>
                  <a:lnTo>
                    <a:pt x="308140" y="11061"/>
                  </a:lnTo>
                  <a:lnTo>
                    <a:pt x="307263" y="11328"/>
                  </a:lnTo>
                  <a:lnTo>
                    <a:pt x="305346" y="13627"/>
                  </a:lnTo>
                  <a:lnTo>
                    <a:pt x="306082" y="15582"/>
                  </a:lnTo>
                  <a:lnTo>
                    <a:pt x="307733" y="15836"/>
                  </a:lnTo>
                  <a:lnTo>
                    <a:pt x="312432" y="16548"/>
                  </a:lnTo>
                  <a:lnTo>
                    <a:pt x="313601" y="15544"/>
                  </a:lnTo>
                  <a:lnTo>
                    <a:pt x="313601" y="13284"/>
                  </a:lnTo>
                  <a:close/>
                </a:path>
                <a:path w="1181734" h="575309">
                  <a:moveTo>
                    <a:pt x="314159" y="31203"/>
                  </a:moveTo>
                  <a:lnTo>
                    <a:pt x="313855" y="29413"/>
                  </a:lnTo>
                  <a:lnTo>
                    <a:pt x="306273" y="28638"/>
                  </a:lnTo>
                  <a:lnTo>
                    <a:pt x="305828" y="28587"/>
                  </a:lnTo>
                  <a:lnTo>
                    <a:pt x="305384" y="28778"/>
                  </a:lnTo>
                  <a:lnTo>
                    <a:pt x="301434" y="33858"/>
                  </a:lnTo>
                  <a:lnTo>
                    <a:pt x="301650" y="34810"/>
                  </a:lnTo>
                  <a:lnTo>
                    <a:pt x="303784" y="35852"/>
                  </a:lnTo>
                  <a:lnTo>
                    <a:pt x="304203" y="35852"/>
                  </a:lnTo>
                  <a:lnTo>
                    <a:pt x="314159" y="31203"/>
                  </a:lnTo>
                  <a:close/>
                </a:path>
                <a:path w="1181734" h="575309">
                  <a:moveTo>
                    <a:pt x="314629" y="66116"/>
                  </a:moveTo>
                  <a:lnTo>
                    <a:pt x="314579" y="64477"/>
                  </a:lnTo>
                  <a:lnTo>
                    <a:pt x="308013" y="59677"/>
                  </a:lnTo>
                  <a:lnTo>
                    <a:pt x="307276" y="59143"/>
                  </a:lnTo>
                  <a:lnTo>
                    <a:pt x="306285" y="59131"/>
                  </a:lnTo>
                  <a:lnTo>
                    <a:pt x="299453" y="63969"/>
                  </a:lnTo>
                  <a:lnTo>
                    <a:pt x="299148" y="64998"/>
                  </a:lnTo>
                  <a:lnTo>
                    <a:pt x="300228" y="67818"/>
                  </a:lnTo>
                  <a:lnTo>
                    <a:pt x="301371" y="68376"/>
                  </a:lnTo>
                  <a:lnTo>
                    <a:pt x="307174" y="66560"/>
                  </a:lnTo>
                  <a:lnTo>
                    <a:pt x="307555" y="66535"/>
                  </a:lnTo>
                  <a:lnTo>
                    <a:pt x="312407" y="67576"/>
                  </a:lnTo>
                  <a:lnTo>
                    <a:pt x="313067" y="67411"/>
                  </a:lnTo>
                  <a:lnTo>
                    <a:pt x="314629" y="66116"/>
                  </a:lnTo>
                  <a:close/>
                </a:path>
                <a:path w="1181734" h="575309">
                  <a:moveTo>
                    <a:pt x="315455" y="23190"/>
                  </a:moveTo>
                  <a:lnTo>
                    <a:pt x="315201" y="22491"/>
                  </a:lnTo>
                  <a:lnTo>
                    <a:pt x="308673" y="19126"/>
                  </a:lnTo>
                  <a:lnTo>
                    <a:pt x="308330" y="19088"/>
                  </a:lnTo>
                  <a:lnTo>
                    <a:pt x="298869" y="22123"/>
                  </a:lnTo>
                  <a:lnTo>
                    <a:pt x="298970" y="23901"/>
                  </a:lnTo>
                  <a:lnTo>
                    <a:pt x="300240" y="24142"/>
                  </a:lnTo>
                  <a:lnTo>
                    <a:pt x="313524" y="26670"/>
                  </a:lnTo>
                  <a:lnTo>
                    <a:pt x="314096" y="26365"/>
                  </a:lnTo>
                  <a:lnTo>
                    <a:pt x="315455" y="23190"/>
                  </a:lnTo>
                  <a:close/>
                </a:path>
                <a:path w="1181734" h="575309">
                  <a:moveTo>
                    <a:pt x="341376" y="50914"/>
                  </a:moveTo>
                  <a:lnTo>
                    <a:pt x="339674" y="48577"/>
                  </a:lnTo>
                  <a:lnTo>
                    <a:pt x="338963" y="48425"/>
                  </a:lnTo>
                  <a:lnTo>
                    <a:pt x="338404" y="48755"/>
                  </a:lnTo>
                  <a:lnTo>
                    <a:pt x="334949" y="50723"/>
                  </a:lnTo>
                  <a:lnTo>
                    <a:pt x="334708" y="51142"/>
                  </a:lnTo>
                  <a:lnTo>
                    <a:pt x="334708" y="52400"/>
                  </a:lnTo>
                  <a:lnTo>
                    <a:pt x="335419" y="52984"/>
                  </a:lnTo>
                  <a:lnTo>
                    <a:pt x="340944" y="51981"/>
                  </a:lnTo>
                  <a:lnTo>
                    <a:pt x="341376" y="50914"/>
                  </a:lnTo>
                  <a:close/>
                </a:path>
                <a:path w="1181734" h="575309">
                  <a:moveTo>
                    <a:pt x="348919" y="25285"/>
                  </a:moveTo>
                  <a:lnTo>
                    <a:pt x="348043" y="23660"/>
                  </a:lnTo>
                  <a:lnTo>
                    <a:pt x="330492" y="22580"/>
                  </a:lnTo>
                  <a:lnTo>
                    <a:pt x="329958" y="22313"/>
                  </a:lnTo>
                  <a:lnTo>
                    <a:pt x="326580" y="18072"/>
                  </a:lnTo>
                  <a:lnTo>
                    <a:pt x="325920" y="17780"/>
                  </a:lnTo>
                  <a:lnTo>
                    <a:pt x="318503" y="18402"/>
                  </a:lnTo>
                  <a:lnTo>
                    <a:pt x="317639" y="19723"/>
                  </a:lnTo>
                  <a:lnTo>
                    <a:pt x="318058" y="20967"/>
                  </a:lnTo>
                  <a:lnTo>
                    <a:pt x="319582" y="25552"/>
                  </a:lnTo>
                  <a:lnTo>
                    <a:pt x="320294" y="26098"/>
                  </a:lnTo>
                  <a:lnTo>
                    <a:pt x="347078" y="27686"/>
                  </a:lnTo>
                  <a:lnTo>
                    <a:pt x="347814" y="27266"/>
                  </a:lnTo>
                  <a:lnTo>
                    <a:pt x="348919" y="25285"/>
                  </a:lnTo>
                  <a:close/>
                </a:path>
                <a:path w="1181734" h="575309">
                  <a:moveTo>
                    <a:pt x="353771" y="559676"/>
                  </a:moveTo>
                  <a:lnTo>
                    <a:pt x="353529" y="559142"/>
                  </a:lnTo>
                  <a:lnTo>
                    <a:pt x="350304" y="559142"/>
                  </a:lnTo>
                  <a:lnTo>
                    <a:pt x="350088" y="559295"/>
                  </a:lnTo>
                  <a:lnTo>
                    <a:pt x="349580" y="561073"/>
                  </a:lnTo>
                  <a:lnTo>
                    <a:pt x="349529" y="561276"/>
                  </a:lnTo>
                  <a:lnTo>
                    <a:pt x="349580" y="561479"/>
                  </a:lnTo>
                  <a:lnTo>
                    <a:pt x="350939" y="562711"/>
                  </a:lnTo>
                  <a:lnTo>
                    <a:pt x="351282" y="562673"/>
                  </a:lnTo>
                  <a:lnTo>
                    <a:pt x="351485" y="562444"/>
                  </a:lnTo>
                  <a:lnTo>
                    <a:pt x="353491" y="560019"/>
                  </a:lnTo>
                  <a:lnTo>
                    <a:pt x="353771" y="559676"/>
                  </a:lnTo>
                  <a:close/>
                </a:path>
                <a:path w="1181734" h="575309">
                  <a:moveTo>
                    <a:pt x="360375" y="559650"/>
                  </a:moveTo>
                  <a:lnTo>
                    <a:pt x="360133" y="559130"/>
                  </a:lnTo>
                  <a:lnTo>
                    <a:pt x="357162" y="559130"/>
                  </a:lnTo>
                  <a:lnTo>
                    <a:pt x="356984" y="559231"/>
                  </a:lnTo>
                  <a:lnTo>
                    <a:pt x="356882" y="559384"/>
                  </a:lnTo>
                  <a:lnTo>
                    <a:pt x="355079" y="562241"/>
                  </a:lnTo>
                  <a:lnTo>
                    <a:pt x="355206" y="562610"/>
                  </a:lnTo>
                  <a:lnTo>
                    <a:pt x="357263" y="563397"/>
                  </a:lnTo>
                  <a:lnTo>
                    <a:pt x="357517" y="563321"/>
                  </a:lnTo>
                  <a:lnTo>
                    <a:pt x="360375" y="559650"/>
                  </a:lnTo>
                  <a:close/>
                </a:path>
                <a:path w="1181734" h="575309">
                  <a:moveTo>
                    <a:pt x="370878" y="132791"/>
                  </a:moveTo>
                  <a:lnTo>
                    <a:pt x="369506" y="125006"/>
                  </a:lnTo>
                  <a:lnTo>
                    <a:pt x="368515" y="124180"/>
                  </a:lnTo>
                  <a:lnTo>
                    <a:pt x="364820" y="124180"/>
                  </a:lnTo>
                  <a:lnTo>
                    <a:pt x="363740" y="123075"/>
                  </a:lnTo>
                  <a:lnTo>
                    <a:pt x="363816" y="119519"/>
                  </a:lnTo>
                  <a:lnTo>
                    <a:pt x="361403" y="118376"/>
                  </a:lnTo>
                  <a:lnTo>
                    <a:pt x="359841" y="119722"/>
                  </a:lnTo>
                  <a:lnTo>
                    <a:pt x="349364" y="128752"/>
                  </a:lnTo>
                  <a:lnTo>
                    <a:pt x="349135" y="129959"/>
                  </a:lnTo>
                  <a:lnTo>
                    <a:pt x="350050" y="131724"/>
                  </a:lnTo>
                  <a:lnTo>
                    <a:pt x="350862" y="132219"/>
                  </a:lnTo>
                  <a:lnTo>
                    <a:pt x="363232" y="132219"/>
                  </a:lnTo>
                  <a:lnTo>
                    <a:pt x="363791" y="132435"/>
                  </a:lnTo>
                  <a:lnTo>
                    <a:pt x="367347" y="135648"/>
                  </a:lnTo>
                  <a:lnTo>
                    <a:pt x="368871" y="135572"/>
                  </a:lnTo>
                  <a:lnTo>
                    <a:pt x="370674" y="133527"/>
                  </a:lnTo>
                  <a:lnTo>
                    <a:pt x="370878" y="132791"/>
                  </a:lnTo>
                  <a:close/>
                </a:path>
                <a:path w="1181734" h="575309">
                  <a:moveTo>
                    <a:pt x="375145" y="56388"/>
                  </a:moveTo>
                  <a:lnTo>
                    <a:pt x="374980" y="53378"/>
                  </a:lnTo>
                  <a:lnTo>
                    <a:pt x="368477" y="49745"/>
                  </a:lnTo>
                  <a:lnTo>
                    <a:pt x="367830" y="48641"/>
                  </a:lnTo>
                  <a:lnTo>
                    <a:pt x="367830" y="42951"/>
                  </a:lnTo>
                  <a:lnTo>
                    <a:pt x="367245" y="41910"/>
                  </a:lnTo>
                  <a:lnTo>
                    <a:pt x="350875" y="31483"/>
                  </a:lnTo>
                  <a:lnTo>
                    <a:pt x="350342" y="31305"/>
                  </a:lnTo>
                  <a:lnTo>
                    <a:pt x="326936" y="29768"/>
                  </a:lnTo>
                  <a:lnTo>
                    <a:pt x="326047" y="29718"/>
                  </a:lnTo>
                  <a:lnTo>
                    <a:pt x="325196" y="29997"/>
                  </a:lnTo>
                  <a:lnTo>
                    <a:pt x="316534" y="37592"/>
                  </a:lnTo>
                  <a:lnTo>
                    <a:pt x="317931" y="41363"/>
                  </a:lnTo>
                  <a:lnTo>
                    <a:pt x="337680" y="41605"/>
                  </a:lnTo>
                  <a:lnTo>
                    <a:pt x="338721" y="41744"/>
                  </a:lnTo>
                  <a:lnTo>
                    <a:pt x="347179" y="46228"/>
                  </a:lnTo>
                  <a:lnTo>
                    <a:pt x="347840" y="47231"/>
                  </a:lnTo>
                  <a:lnTo>
                    <a:pt x="348157" y="51422"/>
                  </a:lnTo>
                  <a:lnTo>
                    <a:pt x="347383" y="52730"/>
                  </a:lnTo>
                  <a:lnTo>
                    <a:pt x="329692" y="60769"/>
                  </a:lnTo>
                  <a:lnTo>
                    <a:pt x="329717" y="64477"/>
                  </a:lnTo>
                  <a:lnTo>
                    <a:pt x="341109" y="69494"/>
                  </a:lnTo>
                  <a:lnTo>
                    <a:pt x="353885" y="72136"/>
                  </a:lnTo>
                  <a:lnTo>
                    <a:pt x="355053" y="71755"/>
                  </a:lnTo>
                  <a:lnTo>
                    <a:pt x="360032" y="66332"/>
                  </a:lnTo>
                  <a:lnTo>
                    <a:pt x="360273" y="64935"/>
                  </a:lnTo>
                  <a:lnTo>
                    <a:pt x="357924" y="59512"/>
                  </a:lnTo>
                  <a:lnTo>
                    <a:pt x="358305" y="57950"/>
                  </a:lnTo>
                  <a:lnTo>
                    <a:pt x="360413" y="56172"/>
                  </a:lnTo>
                  <a:lnTo>
                    <a:pt x="361784" y="55981"/>
                  </a:lnTo>
                  <a:lnTo>
                    <a:pt x="369468" y="59588"/>
                  </a:lnTo>
                  <a:lnTo>
                    <a:pt x="370725" y="59474"/>
                  </a:lnTo>
                  <a:lnTo>
                    <a:pt x="375145" y="56388"/>
                  </a:lnTo>
                  <a:close/>
                </a:path>
                <a:path w="1181734" h="575309">
                  <a:moveTo>
                    <a:pt x="410286" y="367919"/>
                  </a:moveTo>
                  <a:lnTo>
                    <a:pt x="406120" y="359029"/>
                  </a:lnTo>
                  <a:lnTo>
                    <a:pt x="370865" y="347599"/>
                  </a:lnTo>
                  <a:lnTo>
                    <a:pt x="364274" y="343789"/>
                  </a:lnTo>
                  <a:lnTo>
                    <a:pt x="358609" y="339979"/>
                  </a:lnTo>
                  <a:lnTo>
                    <a:pt x="354063" y="333629"/>
                  </a:lnTo>
                  <a:lnTo>
                    <a:pt x="350824" y="327279"/>
                  </a:lnTo>
                  <a:lnTo>
                    <a:pt x="347192" y="317119"/>
                  </a:lnTo>
                  <a:lnTo>
                    <a:pt x="341274" y="313309"/>
                  </a:lnTo>
                  <a:lnTo>
                    <a:pt x="330276" y="313309"/>
                  </a:lnTo>
                  <a:lnTo>
                    <a:pt x="326834" y="312039"/>
                  </a:lnTo>
                  <a:lnTo>
                    <a:pt x="323710" y="310769"/>
                  </a:lnTo>
                  <a:lnTo>
                    <a:pt x="313791" y="300609"/>
                  </a:lnTo>
                  <a:lnTo>
                    <a:pt x="312547" y="299339"/>
                  </a:lnTo>
                  <a:lnTo>
                    <a:pt x="309143" y="296799"/>
                  </a:lnTo>
                  <a:lnTo>
                    <a:pt x="286397" y="292989"/>
                  </a:lnTo>
                  <a:lnTo>
                    <a:pt x="284835" y="291719"/>
                  </a:lnTo>
                  <a:lnTo>
                    <a:pt x="283337" y="289179"/>
                  </a:lnTo>
                  <a:lnTo>
                    <a:pt x="282232" y="287909"/>
                  </a:lnTo>
                  <a:lnTo>
                    <a:pt x="281051" y="287909"/>
                  </a:lnTo>
                  <a:lnTo>
                    <a:pt x="261188" y="289179"/>
                  </a:lnTo>
                  <a:lnTo>
                    <a:pt x="257924" y="290449"/>
                  </a:lnTo>
                  <a:lnTo>
                    <a:pt x="251421" y="299339"/>
                  </a:lnTo>
                  <a:lnTo>
                    <a:pt x="248272" y="300609"/>
                  </a:lnTo>
                  <a:lnTo>
                    <a:pt x="246303" y="299339"/>
                  </a:lnTo>
                  <a:lnTo>
                    <a:pt x="244335" y="298069"/>
                  </a:lnTo>
                  <a:lnTo>
                    <a:pt x="242163" y="296799"/>
                  </a:lnTo>
                  <a:lnTo>
                    <a:pt x="234454" y="299339"/>
                  </a:lnTo>
                  <a:lnTo>
                    <a:pt x="232029" y="299339"/>
                  </a:lnTo>
                  <a:lnTo>
                    <a:pt x="224917" y="291719"/>
                  </a:lnTo>
                  <a:lnTo>
                    <a:pt x="224002" y="287909"/>
                  </a:lnTo>
                  <a:lnTo>
                    <a:pt x="228333" y="272669"/>
                  </a:lnTo>
                  <a:lnTo>
                    <a:pt x="226809" y="270129"/>
                  </a:lnTo>
                  <a:lnTo>
                    <a:pt x="213093" y="270129"/>
                  </a:lnTo>
                  <a:lnTo>
                    <a:pt x="211239" y="267589"/>
                  </a:lnTo>
                  <a:lnTo>
                    <a:pt x="214299" y="257429"/>
                  </a:lnTo>
                  <a:lnTo>
                    <a:pt x="217347" y="247269"/>
                  </a:lnTo>
                  <a:lnTo>
                    <a:pt x="216179" y="245999"/>
                  </a:lnTo>
                  <a:lnTo>
                    <a:pt x="206705" y="245999"/>
                  </a:lnTo>
                  <a:lnTo>
                    <a:pt x="204609" y="247269"/>
                  </a:lnTo>
                  <a:lnTo>
                    <a:pt x="201091" y="254889"/>
                  </a:lnTo>
                  <a:lnTo>
                    <a:pt x="199542" y="256159"/>
                  </a:lnTo>
                  <a:lnTo>
                    <a:pt x="188302" y="257429"/>
                  </a:lnTo>
                  <a:lnTo>
                    <a:pt x="183553" y="254889"/>
                  </a:lnTo>
                  <a:lnTo>
                    <a:pt x="178714" y="245999"/>
                  </a:lnTo>
                  <a:lnTo>
                    <a:pt x="178015" y="240919"/>
                  </a:lnTo>
                  <a:lnTo>
                    <a:pt x="182295" y="223139"/>
                  </a:lnTo>
                  <a:lnTo>
                    <a:pt x="188379" y="215519"/>
                  </a:lnTo>
                  <a:lnTo>
                    <a:pt x="208254" y="207899"/>
                  </a:lnTo>
                  <a:lnTo>
                    <a:pt x="214249" y="206629"/>
                  </a:lnTo>
                  <a:lnTo>
                    <a:pt x="232968" y="209169"/>
                  </a:lnTo>
                  <a:lnTo>
                    <a:pt x="237185" y="211709"/>
                  </a:lnTo>
                  <a:lnTo>
                    <a:pt x="242709" y="226949"/>
                  </a:lnTo>
                  <a:lnTo>
                    <a:pt x="244348" y="228219"/>
                  </a:lnTo>
                  <a:lnTo>
                    <a:pt x="248221" y="224409"/>
                  </a:lnTo>
                  <a:lnTo>
                    <a:pt x="248716" y="223139"/>
                  </a:lnTo>
                  <a:lnTo>
                    <a:pt x="246938" y="206629"/>
                  </a:lnTo>
                  <a:lnTo>
                    <a:pt x="248627" y="202819"/>
                  </a:lnTo>
                  <a:lnTo>
                    <a:pt x="250329" y="201549"/>
                  </a:lnTo>
                  <a:lnTo>
                    <a:pt x="272389" y="185039"/>
                  </a:lnTo>
                  <a:lnTo>
                    <a:pt x="274586" y="179959"/>
                  </a:lnTo>
                  <a:lnTo>
                    <a:pt x="274586" y="171069"/>
                  </a:lnTo>
                  <a:lnTo>
                    <a:pt x="277215" y="165989"/>
                  </a:lnTo>
                  <a:lnTo>
                    <a:pt x="316293" y="145669"/>
                  </a:lnTo>
                  <a:lnTo>
                    <a:pt x="318655" y="145669"/>
                  </a:lnTo>
                  <a:lnTo>
                    <a:pt x="321119" y="148209"/>
                  </a:lnTo>
                  <a:lnTo>
                    <a:pt x="323138" y="149479"/>
                  </a:lnTo>
                  <a:lnTo>
                    <a:pt x="330301" y="145669"/>
                  </a:lnTo>
                  <a:lnTo>
                    <a:pt x="337464" y="141859"/>
                  </a:lnTo>
                  <a:lnTo>
                    <a:pt x="337286" y="139319"/>
                  </a:lnTo>
                  <a:lnTo>
                    <a:pt x="329514" y="138049"/>
                  </a:lnTo>
                  <a:lnTo>
                    <a:pt x="327825" y="135509"/>
                  </a:lnTo>
                  <a:lnTo>
                    <a:pt x="328295" y="124079"/>
                  </a:lnTo>
                  <a:lnTo>
                    <a:pt x="331241" y="121539"/>
                  </a:lnTo>
                  <a:lnTo>
                    <a:pt x="348589" y="121539"/>
                  </a:lnTo>
                  <a:lnTo>
                    <a:pt x="359333" y="116459"/>
                  </a:lnTo>
                  <a:lnTo>
                    <a:pt x="364705" y="113919"/>
                  </a:lnTo>
                  <a:lnTo>
                    <a:pt x="366369" y="111379"/>
                  </a:lnTo>
                  <a:lnTo>
                    <a:pt x="367576" y="107569"/>
                  </a:lnTo>
                  <a:lnTo>
                    <a:pt x="366687" y="105029"/>
                  </a:lnTo>
                  <a:lnTo>
                    <a:pt x="356209" y="98679"/>
                  </a:lnTo>
                  <a:lnTo>
                    <a:pt x="355841" y="97409"/>
                  </a:lnTo>
                  <a:lnTo>
                    <a:pt x="357682" y="93599"/>
                  </a:lnTo>
                  <a:lnTo>
                    <a:pt x="357987" y="92329"/>
                  </a:lnTo>
                  <a:lnTo>
                    <a:pt x="356908" y="88519"/>
                  </a:lnTo>
                  <a:lnTo>
                    <a:pt x="355460" y="83439"/>
                  </a:lnTo>
                  <a:lnTo>
                    <a:pt x="353136" y="82169"/>
                  </a:lnTo>
                  <a:lnTo>
                    <a:pt x="343077" y="88519"/>
                  </a:lnTo>
                  <a:lnTo>
                    <a:pt x="340487" y="88519"/>
                  </a:lnTo>
                  <a:lnTo>
                    <a:pt x="336867" y="85979"/>
                  </a:lnTo>
                  <a:lnTo>
                    <a:pt x="336270" y="83439"/>
                  </a:lnTo>
                  <a:lnTo>
                    <a:pt x="338594" y="78359"/>
                  </a:lnTo>
                  <a:lnTo>
                    <a:pt x="337807" y="75819"/>
                  </a:lnTo>
                  <a:lnTo>
                    <a:pt x="331774" y="73279"/>
                  </a:lnTo>
                  <a:lnTo>
                    <a:pt x="328904" y="72009"/>
                  </a:lnTo>
                  <a:lnTo>
                    <a:pt x="319392" y="73279"/>
                  </a:lnTo>
                  <a:lnTo>
                    <a:pt x="317042" y="74549"/>
                  </a:lnTo>
                  <a:lnTo>
                    <a:pt x="309245" y="94869"/>
                  </a:lnTo>
                  <a:lnTo>
                    <a:pt x="304711" y="98679"/>
                  </a:lnTo>
                  <a:lnTo>
                    <a:pt x="296532" y="102489"/>
                  </a:lnTo>
                  <a:lnTo>
                    <a:pt x="294487" y="103759"/>
                  </a:lnTo>
                  <a:lnTo>
                    <a:pt x="287477" y="116459"/>
                  </a:lnTo>
                  <a:lnTo>
                    <a:pt x="285851" y="116459"/>
                  </a:lnTo>
                  <a:lnTo>
                    <a:pt x="282638" y="112649"/>
                  </a:lnTo>
                  <a:lnTo>
                    <a:pt x="282270" y="110109"/>
                  </a:lnTo>
                  <a:lnTo>
                    <a:pt x="284721" y="103759"/>
                  </a:lnTo>
                  <a:lnTo>
                    <a:pt x="283629" y="101219"/>
                  </a:lnTo>
                  <a:lnTo>
                    <a:pt x="264439" y="92329"/>
                  </a:lnTo>
                  <a:lnTo>
                    <a:pt x="262242" y="88519"/>
                  </a:lnTo>
                  <a:lnTo>
                    <a:pt x="262521" y="83439"/>
                  </a:lnTo>
                  <a:lnTo>
                    <a:pt x="262597" y="82169"/>
                  </a:lnTo>
                  <a:lnTo>
                    <a:pt x="264223" y="79629"/>
                  </a:lnTo>
                  <a:lnTo>
                    <a:pt x="268871" y="77089"/>
                  </a:lnTo>
                  <a:lnTo>
                    <a:pt x="303669" y="58039"/>
                  </a:lnTo>
                  <a:lnTo>
                    <a:pt x="306641" y="56769"/>
                  </a:lnTo>
                  <a:lnTo>
                    <a:pt x="314667" y="58039"/>
                  </a:lnTo>
                  <a:lnTo>
                    <a:pt x="316433" y="56769"/>
                  </a:lnTo>
                  <a:lnTo>
                    <a:pt x="321602" y="52959"/>
                  </a:lnTo>
                  <a:lnTo>
                    <a:pt x="325043" y="50419"/>
                  </a:lnTo>
                  <a:lnTo>
                    <a:pt x="324942" y="47879"/>
                  </a:lnTo>
                  <a:lnTo>
                    <a:pt x="321576" y="45339"/>
                  </a:lnTo>
                  <a:lnTo>
                    <a:pt x="319570" y="45339"/>
                  </a:lnTo>
                  <a:lnTo>
                    <a:pt x="308660" y="51689"/>
                  </a:lnTo>
                  <a:lnTo>
                    <a:pt x="306743" y="51689"/>
                  </a:lnTo>
                  <a:lnTo>
                    <a:pt x="302387" y="49149"/>
                  </a:lnTo>
                  <a:lnTo>
                    <a:pt x="301904" y="47879"/>
                  </a:lnTo>
                  <a:lnTo>
                    <a:pt x="302945" y="44069"/>
                  </a:lnTo>
                  <a:lnTo>
                    <a:pt x="303250" y="42799"/>
                  </a:lnTo>
                  <a:lnTo>
                    <a:pt x="302615" y="41529"/>
                  </a:lnTo>
                  <a:lnTo>
                    <a:pt x="294957" y="40259"/>
                  </a:lnTo>
                  <a:lnTo>
                    <a:pt x="293331" y="40259"/>
                  </a:lnTo>
                  <a:lnTo>
                    <a:pt x="290207" y="42799"/>
                  </a:lnTo>
                  <a:lnTo>
                    <a:pt x="290347" y="44069"/>
                  </a:lnTo>
                  <a:lnTo>
                    <a:pt x="292417" y="45339"/>
                  </a:lnTo>
                  <a:lnTo>
                    <a:pt x="292773" y="46609"/>
                  </a:lnTo>
                  <a:lnTo>
                    <a:pt x="290334" y="50419"/>
                  </a:lnTo>
                  <a:lnTo>
                    <a:pt x="288950" y="51689"/>
                  </a:lnTo>
                  <a:lnTo>
                    <a:pt x="287413" y="51689"/>
                  </a:lnTo>
                  <a:lnTo>
                    <a:pt x="250380" y="52959"/>
                  </a:lnTo>
                  <a:lnTo>
                    <a:pt x="246913" y="52959"/>
                  </a:lnTo>
                  <a:lnTo>
                    <a:pt x="230720" y="51689"/>
                  </a:lnTo>
                  <a:lnTo>
                    <a:pt x="229704" y="50419"/>
                  </a:lnTo>
                  <a:lnTo>
                    <a:pt x="229577" y="47879"/>
                  </a:lnTo>
                  <a:lnTo>
                    <a:pt x="228841" y="47879"/>
                  </a:lnTo>
                  <a:lnTo>
                    <a:pt x="220205" y="45339"/>
                  </a:lnTo>
                  <a:lnTo>
                    <a:pt x="211582" y="42799"/>
                  </a:lnTo>
                  <a:lnTo>
                    <a:pt x="209130" y="42799"/>
                  </a:lnTo>
                  <a:lnTo>
                    <a:pt x="167601" y="45339"/>
                  </a:lnTo>
                  <a:lnTo>
                    <a:pt x="163537" y="45339"/>
                  </a:lnTo>
                  <a:lnTo>
                    <a:pt x="134302" y="40259"/>
                  </a:lnTo>
                  <a:lnTo>
                    <a:pt x="130429" y="40259"/>
                  </a:lnTo>
                  <a:lnTo>
                    <a:pt x="90119" y="47879"/>
                  </a:lnTo>
                  <a:lnTo>
                    <a:pt x="88417" y="49149"/>
                  </a:lnTo>
                  <a:lnTo>
                    <a:pt x="87833" y="54229"/>
                  </a:lnTo>
                  <a:lnTo>
                    <a:pt x="86118" y="55499"/>
                  </a:lnTo>
                  <a:lnTo>
                    <a:pt x="70535" y="58039"/>
                  </a:lnTo>
                  <a:lnTo>
                    <a:pt x="69240" y="59309"/>
                  </a:lnTo>
                  <a:lnTo>
                    <a:pt x="68554" y="61849"/>
                  </a:lnTo>
                  <a:lnTo>
                    <a:pt x="69723" y="64389"/>
                  </a:lnTo>
                  <a:lnTo>
                    <a:pt x="76200" y="64389"/>
                  </a:lnTo>
                  <a:lnTo>
                    <a:pt x="76835" y="65659"/>
                  </a:lnTo>
                  <a:lnTo>
                    <a:pt x="76161" y="66929"/>
                  </a:lnTo>
                  <a:lnTo>
                    <a:pt x="75158" y="68199"/>
                  </a:lnTo>
                  <a:lnTo>
                    <a:pt x="58458" y="72009"/>
                  </a:lnTo>
                  <a:lnTo>
                    <a:pt x="55905" y="73279"/>
                  </a:lnTo>
                  <a:lnTo>
                    <a:pt x="51117" y="79629"/>
                  </a:lnTo>
                  <a:lnTo>
                    <a:pt x="51371" y="82169"/>
                  </a:lnTo>
                  <a:lnTo>
                    <a:pt x="57442" y="87249"/>
                  </a:lnTo>
                  <a:lnTo>
                    <a:pt x="56921" y="89789"/>
                  </a:lnTo>
                  <a:lnTo>
                    <a:pt x="41681" y="96139"/>
                  </a:lnTo>
                  <a:lnTo>
                    <a:pt x="41452" y="97409"/>
                  </a:lnTo>
                  <a:lnTo>
                    <a:pt x="43180" y="98679"/>
                  </a:lnTo>
                  <a:lnTo>
                    <a:pt x="44145" y="99949"/>
                  </a:lnTo>
                  <a:lnTo>
                    <a:pt x="74053" y="87249"/>
                  </a:lnTo>
                  <a:lnTo>
                    <a:pt x="102412" y="77089"/>
                  </a:lnTo>
                  <a:lnTo>
                    <a:pt x="106083" y="77089"/>
                  </a:lnTo>
                  <a:lnTo>
                    <a:pt x="128193" y="87249"/>
                  </a:lnTo>
                  <a:lnTo>
                    <a:pt x="130390" y="91059"/>
                  </a:lnTo>
                  <a:lnTo>
                    <a:pt x="130276" y="94869"/>
                  </a:lnTo>
                  <a:lnTo>
                    <a:pt x="130187" y="98679"/>
                  </a:lnTo>
                  <a:lnTo>
                    <a:pt x="130060" y="103759"/>
                  </a:lnTo>
                  <a:lnTo>
                    <a:pt x="130784" y="107569"/>
                  </a:lnTo>
                  <a:lnTo>
                    <a:pt x="137947" y="124079"/>
                  </a:lnTo>
                  <a:lnTo>
                    <a:pt x="137439" y="127889"/>
                  </a:lnTo>
                  <a:lnTo>
                    <a:pt x="110528" y="160909"/>
                  </a:lnTo>
                  <a:lnTo>
                    <a:pt x="108813" y="165989"/>
                  </a:lnTo>
                  <a:lnTo>
                    <a:pt x="109778" y="183769"/>
                  </a:lnTo>
                  <a:lnTo>
                    <a:pt x="110756" y="186309"/>
                  </a:lnTo>
                  <a:lnTo>
                    <a:pt x="118567" y="195199"/>
                  </a:lnTo>
                  <a:lnTo>
                    <a:pt x="119951" y="199009"/>
                  </a:lnTo>
                  <a:lnTo>
                    <a:pt x="120484" y="214249"/>
                  </a:lnTo>
                  <a:lnTo>
                    <a:pt x="120523" y="215519"/>
                  </a:lnTo>
                  <a:lnTo>
                    <a:pt x="122059" y="220599"/>
                  </a:lnTo>
                  <a:lnTo>
                    <a:pt x="132245" y="238379"/>
                  </a:lnTo>
                  <a:lnTo>
                    <a:pt x="133438" y="238379"/>
                  </a:lnTo>
                  <a:lnTo>
                    <a:pt x="134950" y="237109"/>
                  </a:lnTo>
                  <a:lnTo>
                    <a:pt x="135229" y="235839"/>
                  </a:lnTo>
                  <a:lnTo>
                    <a:pt x="125031" y="207899"/>
                  </a:lnTo>
                  <a:lnTo>
                    <a:pt x="124904" y="205359"/>
                  </a:lnTo>
                  <a:lnTo>
                    <a:pt x="125526" y="202819"/>
                  </a:lnTo>
                  <a:lnTo>
                    <a:pt x="127076" y="201549"/>
                  </a:lnTo>
                  <a:lnTo>
                    <a:pt x="130759" y="202819"/>
                  </a:lnTo>
                  <a:lnTo>
                    <a:pt x="131470" y="204089"/>
                  </a:lnTo>
                  <a:lnTo>
                    <a:pt x="132867" y="214249"/>
                  </a:lnTo>
                  <a:lnTo>
                    <a:pt x="133908" y="216789"/>
                  </a:lnTo>
                  <a:lnTo>
                    <a:pt x="149796" y="244729"/>
                  </a:lnTo>
                  <a:lnTo>
                    <a:pt x="150291" y="247269"/>
                  </a:lnTo>
                  <a:lnTo>
                    <a:pt x="149263" y="252349"/>
                  </a:lnTo>
                  <a:lnTo>
                    <a:pt x="150418" y="254889"/>
                  </a:lnTo>
                  <a:lnTo>
                    <a:pt x="177050" y="268859"/>
                  </a:lnTo>
                  <a:lnTo>
                    <a:pt x="180314" y="268859"/>
                  </a:lnTo>
                  <a:lnTo>
                    <a:pt x="185458" y="267589"/>
                  </a:lnTo>
                  <a:lnTo>
                    <a:pt x="187833" y="268859"/>
                  </a:lnTo>
                  <a:lnTo>
                    <a:pt x="194830" y="275209"/>
                  </a:lnTo>
                  <a:lnTo>
                    <a:pt x="197713" y="277749"/>
                  </a:lnTo>
                  <a:lnTo>
                    <a:pt x="209842" y="281559"/>
                  </a:lnTo>
                  <a:lnTo>
                    <a:pt x="212928" y="284099"/>
                  </a:lnTo>
                  <a:lnTo>
                    <a:pt x="216712" y="292989"/>
                  </a:lnTo>
                  <a:lnTo>
                    <a:pt x="219062" y="295529"/>
                  </a:lnTo>
                  <a:lnTo>
                    <a:pt x="229666" y="303149"/>
                  </a:lnTo>
                  <a:lnTo>
                    <a:pt x="232321" y="304419"/>
                  </a:lnTo>
                  <a:lnTo>
                    <a:pt x="243446" y="304419"/>
                  </a:lnTo>
                  <a:lnTo>
                    <a:pt x="246735" y="306959"/>
                  </a:lnTo>
                  <a:lnTo>
                    <a:pt x="249072" y="322199"/>
                  </a:lnTo>
                  <a:lnTo>
                    <a:pt x="248246" y="326009"/>
                  </a:lnTo>
                  <a:lnTo>
                    <a:pt x="233946" y="351409"/>
                  </a:lnTo>
                  <a:lnTo>
                    <a:pt x="233794" y="359029"/>
                  </a:lnTo>
                  <a:lnTo>
                    <a:pt x="252272" y="394589"/>
                  </a:lnTo>
                  <a:lnTo>
                    <a:pt x="277266" y="413639"/>
                  </a:lnTo>
                  <a:lnTo>
                    <a:pt x="281863" y="421259"/>
                  </a:lnTo>
                  <a:lnTo>
                    <a:pt x="285038" y="497459"/>
                  </a:lnTo>
                  <a:lnTo>
                    <a:pt x="297980" y="545719"/>
                  </a:lnTo>
                  <a:lnTo>
                    <a:pt x="331012" y="574929"/>
                  </a:lnTo>
                  <a:lnTo>
                    <a:pt x="333540" y="574929"/>
                  </a:lnTo>
                  <a:lnTo>
                    <a:pt x="337032" y="573659"/>
                  </a:lnTo>
                  <a:lnTo>
                    <a:pt x="337324" y="572389"/>
                  </a:lnTo>
                  <a:lnTo>
                    <a:pt x="322783" y="559689"/>
                  </a:lnTo>
                  <a:lnTo>
                    <a:pt x="322338" y="555879"/>
                  </a:lnTo>
                  <a:lnTo>
                    <a:pt x="329438" y="545719"/>
                  </a:lnTo>
                  <a:lnTo>
                    <a:pt x="328079" y="540639"/>
                  </a:lnTo>
                  <a:lnTo>
                    <a:pt x="321017" y="538099"/>
                  </a:lnTo>
                  <a:lnTo>
                    <a:pt x="319379" y="534289"/>
                  </a:lnTo>
                  <a:lnTo>
                    <a:pt x="328168" y="508889"/>
                  </a:lnTo>
                  <a:lnTo>
                    <a:pt x="330619" y="507619"/>
                  </a:lnTo>
                  <a:lnTo>
                    <a:pt x="341782" y="505079"/>
                  </a:lnTo>
                  <a:lnTo>
                    <a:pt x="345135" y="502539"/>
                  </a:lnTo>
                  <a:lnTo>
                    <a:pt x="365252" y="463169"/>
                  </a:lnTo>
                  <a:lnTo>
                    <a:pt x="365518" y="461899"/>
                  </a:lnTo>
                  <a:lnTo>
                    <a:pt x="363054" y="449199"/>
                  </a:lnTo>
                  <a:lnTo>
                    <a:pt x="365798" y="445389"/>
                  </a:lnTo>
                  <a:lnTo>
                    <a:pt x="387032" y="437769"/>
                  </a:lnTo>
                  <a:lnTo>
                    <a:pt x="390740" y="433959"/>
                  </a:lnTo>
                  <a:lnTo>
                    <a:pt x="410286" y="367919"/>
                  </a:lnTo>
                  <a:close/>
                </a:path>
                <a:path w="1181734" h="575309">
                  <a:moveTo>
                    <a:pt x="412864" y="2400"/>
                  </a:moveTo>
                  <a:lnTo>
                    <a:pt x="411721" y="927"/>
                  </a:lnTo>
                  <a:lnTo>
                    <a:pt x="411187" y="673"/>
                  </a:lnTo>
                  <a:lnTo>
                    <a:pt x="349237" y="2552"/>
                  </a:lnTo>
                  <a:lnTo>
                    <a:pt x="330619" y="10439"/>
                  </a:lnTo>
                  <a:lnTo>
                    <a:pt x="330276" y="11823"/>
                  </a:lnTo>
                  <a:lnTo>
                    <a:pt x="337312" y="20154"/>
                  </a:lnTo>
                  <a:lnTo>
                    <a:pt x="337781" y="20383"/>
                  </a:lnTo>
                  <a:lnTo>
                    <a:pt x="338277" y="20396"/>
                  </a:lnTo>
                  <a:lnTo>
                    <a:pt x="359651" y="21069"/>
                  </a:lnTo>
                  <a:lnTo>
                    <a:pt x="380873" y="10261"/>
                  </a:lnTo>
                  <a:lnTo>
                    <a:pt x="412305" y="3937"/>
                  </a:lnTo>
                  <a:lnTo>
                    <a:pt x="412864" y="2400"/>
                  </a:lnTo>
                  <a:close/>
                </a:path>
                <a:path w="1181734" h="575309">
                  <a:moveTo>
                    <a:pt x="511048" y="58940"/>
                  </a:moveTo>
                  <a:lnTo>
                    <a:pt x="508596" y="56896"/>
                  </a:lnTo>
                  <a:lnTo>
                    <a:pt x="507733" y="56184"/>
                  </a:lnTo>
                  <a:lnTo>
                    <a:pt x="506564" y="55956"/>
                  </a:lnTo>
                  <a:lnTo>
                    <a:pt x="494423" y="59867"/>
                  </a:lnTo>
                  <a:lnTo>
                    <a:pt x="493077" y="59499"/>
                  </a:lnTo>
                  <a:lnTo>
                    <a:pt x="490156" y="56261"/>
                  </a:lnTo>
                  <a:lnTo>
                    <a:pt x="489013" y="55867"/>
                  </a:lnTo>
                  <a:lnTo>
                    <a:pt x="485051" y="56591"/>
                  </a:lnTo>
                  <a:lnTo>
                    <a:pt x="483857" y="58762"/>
                  </a:lnTo>
                  <a:lnTo>
                    <a:pt x="486143" y="64312"/>
                  </a:lnTo>
                  <a:lnTo>
                    <a:pt x="487083" y="65062"/>
                  </a:lnTo>
                  <a:lnTo>
                    <a:pt x="499071" y="67170"/>
                  </a:lnTo>
                  <a:lnTo>
                    <a:pt x="499770" y="67081"/>
                  </a:lnTo>
                  <a:lnTo>
                    <a:pt x="510692" y="61836"/>
                  </a:lnTo>
                  <a:lnTo>
                    <a:pt x="511048" y="58940"/>
                  </a:lnTo>
                  <a:close/>
                </a:path>
                <a:path w="1181734" h="575309">
                  <a:moveTo>
                    <a:pt x="525297" y="9817"/>
                  </a:moveTo>
                  <a:lnTo>
                    <a:pt x="523570" y="4978"/>
                  </a:lnTo>
                  <a:lnTo>
                    <a:pt x="459943" y="0"/>
                  </a:lnTo>
                  <a:lnTo>
                    <a:pt x="387908" y="12446"/>
                  </a:lnTo>
                  <a:lnTo>
                    <a:pt x="386232" y="14744"/>
                  </a:lnTo>
                  <a:lnTo>
                    <a:pt x="386892" y="19291"/>
                  </a:lnTo>
                  <a:lnTo>
                    <a:pt x="388569" y="20904"/>
                  </a:lnTo>
                  <a:lnTo>
                    <a:pt x="408559" y="22961"/>
                  </a:lnTo>
                  <a:lnTo>
                    <a:pt x="410260" y="24650"/>
                  </a:lnTo>
                  <a:lnTo>
                    <a:pt x="412927" y="48272"/>
                  </a:lnTo>
                  <a:lnTo>
                    <a:pt x="412153" y="49936"/>
                  </a:lnTo>
                  <a:lnTo>
                    <a:pt x="401485" y="57150"/>
                  </a:lnTo>
                  <a:lnTo>
                    <a:pt x="400735" y="59143"/>
                  </a:lnTo>
                  <a:lnTo>
                    <a:pt x="404901" y="74917"/>
                  </a:lnTo>
                  <a:lnTo>
                    <a:pt x="406196" y="76187"/>
                  </a:lnTo>
                  <a:lnTo>
                    <a:pt x="417512" y="78841"/>
                  </a:lnTo>
                  <a:lnTo>
                    <a:pt x="419150" y="78359"/>
                  </a:lnTo>
                  <a:lnTo>
                    <a:pt x="420281" y="77216"/>
                  </a:lnTo>
                  <a:lnTo>
                    <a:pt x="440829" y="56324"/>
                  </a:lnTo>
                  <a:lnTo>
                    <a:pt x="441553" y="55905"/>
                  </a:lnTo>
                  <a:lnTo>
                    <a:pt x="490677" y="42710"/>
                  </a:lnTo>
                  <a:lnTo>
                    <a:pt x="491909" y="41783"/>
                  </a:lnTo>
                  <a:lnTo>
                    <a:pt x="525297" y="9817"/>
                  </a:lnTo>
                  <a:close/>
                </a:path>
                <a:path w="1181734" h="575309">
                  <a:moveTo>
                    <a:pt x="532625" y="104279"/>
                  </a:moveTo>
                  <a:lnTo>
                    <a:pt x="532587" y="103568"/>
                  </a:lnTo>
                  <a:lnTo>
                    <a:pt x="531418" y="101473"/>
                  </a:lnTo>
                  <a:lnTo>
                    <a:pt x="530936" y="100596"/>
                  </a:lnTo>
                  <a:lnTo>
                    <a:pt x="529907" y="100177"/>
                  </a:lnTo>
                  <a:lnTo>
                    <a:pt x="519468" y="103352"/>
                  </a:lnTo>
                  <a:lnTo>
                    <a:pt x="518871" y="104076"/>
                  </a:lnTo>
                  <a:lnTo>
                    <a:pt x="518033" y="113271"/>
                  </a:lnTo>
                  <a:lnTo>
                    <a:pt x="519290" y="114414"/>
                  </a:lnTo>
                  <a:lnTo>
                    <a:pt x="528599" y="112483"/>
                  </a:lnTo>
                  <a:lnTo>
                    <a:pt x="529170" y="112039"/>
                  </a:lnTo>
                  <a:lnTo>
                    <a:pt x="532625" y="104279"/>
                  </a:lnTo>
                  <a:close/>
                </a:path>
                <a:path w="1181734" h="575309">
                  <a:moveTo>
                    <a:pt x="554723" y="111175"/>
                  </a:moveTo>
                  <a:lnTo>
                    <a:pt x="554507" y="109905"/>
                  </a:lnTo>
                  <a:lnTo>
                    <a:pt x="544055" y="96164"/>
                  </a:lnTo>
                  <a:lnTo>
                    <a:pt x="543788" y="95389"/>
                  </a:lnTo>
                  <a:lnTo>
                    <a:pt x="543788" y="88214"/>
                  </a:lnTo>
                  <a:lnTo>
                    <a:pt x="541883" y="86512"/>
                  </a:lnTo>
                  <a:lnTo>
                    <a:pt x="536486" y="87147"/>
                  </a:lnTo>
                  <a:lnTo>
                    <a:pt x="535178" y="88404"/>
                  </a:lnTo>
                  <a:lnTo>
                    <a:pt x="533615" y="98679"/>
                  </a:lnTo>
                  <a:lnTo>
                    <a:pt x="534060" y="99923"/>
                  </a:lnTo>
                  <a:lnTo>
                    <a:pt x="539953" y="105105"/>
                  </a:lnTo>
                  <a:lnTo>
                    <a:pt x="539407" y="108407"/>
                  </a:lnTo>
                  <a:lnTo>
                    <a:pt x="535787" y="109880"/>
                  </a:lnTo>
                  <a:lnTo>
                    <a:pt x="534974" y="110845"/>
                  </a:lnTo>
                  <a:lnTo>
                    <a:pt x="533260" y="118376"/>
                  </a:lnTo>
                  <a:lnTo>
                    <a:pt x="535482" y="120700"/>
                  </a:lnTo>
                  <a:lnTo>
                    <a:pt x="538060" y="120230"/>
                  </a:lnTo>
                  <a:lnTo>
                    <a:pt x="551738" y="117754"/>
                  </a:lnTo>
                  <a:lnTo>
                    <a:pt x="552805" y="116827"/>
                  </a:lnTo>
                  <a:lnTo>
                    <a:pt x="554723" y="111175"/>
                  </a:lnTo>
                  <a:close/>
                </a:path>
                <a:path w="1181734" h="575309">
                  <a:moveTo>
                    <a:pt x="581469" y="160324"/>
                  </a:moveTo>
                  <a:lnTo>
                    <a:pt x="580885" y="159702"/>
                  </a:lnTo>
                  <a:lnTo>
                    <a:pt x="577316" y="159702"/>
                  </a:lnTo>
                  <a:lnTo>
                    <a:pt x="576719" y="160324"/>
                  </a:lnTo>
                  <a:lnTo>
                    <a:pt x="577176" y="167792"/>
                  </a:lnTo>
                  <a:lnTo>
                    <a:pt x="578142" y="168363"/>
                  </a:lnTo>
                  <a:lnTo>
                    <a:pt x="578967" y="167957"/>
                  </a:lnTo>
                  <a:lnTo>
                    <a:pt x="580859" y="167068"/>
                  </a:lnTo>
                  <a:lnTo>
                    <a:pt x="581139" y="166636"/>
                  </a:lnTo>
                  <a:lnTo>
                    <a:pt x="581469" y="160324"/>
                  </a:lnTo>
                  <a:close/>
                </a:path>
                <a:path w="1181734" h="575309">
                  <a:moveTo>
                    <a:pt x="601586" y="172580"/>
                  </a:moveTo>
                  <a:lnTo>
                    <a:pt x="600773" y="171704"/>
                  </a:lnTo>
                  <a:lnTo>
                    <a:pt x="599757" y="171767"/>
                  </a:lnTo>
                  <a:lnTo>
                    <a:pt x="591769" y="172313"/>
                  </a:lnTo>
                  <a:lnTo>
                    <a:pt x="591159" y="172872"/>
                  </a:lnTo>
                  <a:lnTo>
                    <a:pt x="590905" y="174396"/>
                  </a:lnTo>
                  <a:lnTo>
                    <a:pt x="591362" y="175171"/>
                  </a:lnTo>
                  <a:lnTo>
                    <a:pt x="599986" y="177977"/>
                  </a:lnTo>
                  <a:lnTo>
                    <a:pt x="601002" y="177330"/>
                  </a:lnTo>
                  <a:lnTo>
                    <a:pt x="601586" y="172580"/>
                  </a:lnTo>
                  <a:close/>
                </a:path>
                <a:path w="1181734" h="575309">
                  <a:moveTo>
                    <a:pt x="606069" y="13690"/>
                  </a:moveTo>
                  <a:lnTo>
                    <a:pt x="599541" y="9525"/>
                  </a:lnTo>
                  <a:lnTo>
                    <a:pt x="599186" y="9461"/>
                  </a:lnTo>
                  <a:lnTo>
                    <a:pt x="598830" y="9525"/>
                  </a:lnTo>
                  <a:lnTo>
                    <a:pt x="587743" y="11595"/>
                  </a:lnTo>
                  <a:lnTo>
                    <a:pt x="587400" y="13182"/>
                  </a:lnTo>
                  <a:lnTo>
                    <a:pt x="597115" y="19977"/>
                  </a:lnTo>
                  <a:lnTo>
                    <a:pt x="597712" y="20002"/>
                  </a:lnTo>
                  <a:lnTo>
                    <a:pt x="606044" y="14986"/>
                  </a:lnTo>
                  <a:lnTo>
                    <a:pt x="606069" y="13690"/>
                  </a:lnTo>
                  <a:close/>
                </a:path>
                <a:path w="1181734" h="575309">
                  <a:moveTo>
                    <a:pt x="621309" y="9525"/>
                  </a:moveTo>
                  <a:lnTo>
                    <a:pt x="620217" y="8496"/>
                  </a:lnTo>
                  <a:lnTo>
                    <a:pt x="619874" y="8356"/>
                  </a:lnTo>
                  <a:lnTo>
                    <a:pt x="607949" y="8356"/>
                  </a:lnTo>
                  <a:lnTo>
                    <a:pt x="607377" y="10109"/>
                  </a:lnTo>
                  <a:lnTo>
                    <a:pt x="608495" y="10909"/>
                  </a:lnTo>
                  <a:lnTo>
                    <a:pt x="611022" y="12738"/>
                  </a:lnTo>
                  <a:lnTo>
                    <a:pt x="611428" y="12827"/>
                  </a:lnTo>
                  <a:lnTo>
                    <a:pt x="620915" y="10922"/>
                  </a:lnTo>
                  <a:lnTo>
                    <a:pt x="621309" y="9525"/>
                  </a:lnTo>
                  <a:close/>
                </a:path>
                <a:path w="1181734" h="575309">
                  <a:moveTo>
                    <a:pt x="640689" y="184912"/>
                  </a:moveTo>
                  <a:lnTo>
                    <a:pt x="640435" y="184619"/>
                  </a:lnTo>
                  <a:lnTo>
                    <a:pt x="633158" y="183083"/>
                  </a:lnTo>
                  <a:lnTo>
                    <a:pt x="632498" y="182943"/>
                  </a:lnTo>
                  <a:lnTo>
                    <a:pt x="632015" y="183680"/>
                  </a:lnTo>
                  <a:lnTo>
                    <a:pt x="634034" y="186575"/>
                  </a:lnTo>
                  <a:lnTo>
                    <a:pt x="634263" y="186702"/>
                  </a:lnTo>
                  <a:lnTo>
                    <a:pt x="640359" y="186702"/>
                  </a:lnTo>
                  <a:lnTo>
                    <a:pt x="640689" y="186359"/>
                  </a:lnTo>
                  <a:lnTo>
                    <a:pt x="640689" y="184912"/>
                  </a:lnTo>
                  <a:close/>
                </a:path>
                <a:path w="1181734" h="575309">
                  <a:moveTo>
                    <a:pt x="669036" y="184607"/>
                  </a:moveTo>
                  <a:lnTo>
                    <a:pt x="668464" y="183616"/>
                  </a:lnTo>
                  <a:lnTo>
                    <a:pt x="662622" y="184988"/>
                  </a:lnTo>
                  <a:lnTo>
                    <a:pt x="662178" y="185077"/>
                  </a:lnTo>
                  <a:lnTo>
                    <a:pt x="661885" y="185521"/>
                  </a:lnTo>
                  <a:lnTo>
                    <a:pt x="662203" y="187210"/>
                  </a:lnTo>
                  <a:lnTo>
                    <a:pt x="662266" y="187617"/>
                  </a:lnTo>
                  <a:lnTo>
                    <a:pt x="662622" y="187909"/>
                  </a:lnTo>
                  <a:lnTo>
                    <a:pt x="665873" y="187909"/>
                  </a:lnTo>
                  <a:lnTo>
                    <a:pt x="666115" y="187807"/>
                  </a:lnTo>
                  <a:lnTo>
                    <a:pt x="668477" y="185216"/>
                  </a:lnTo>
                  <a:lnTo>
                    <a:pt x="669036" y="184607"/>
                  </a:lnTo>
                  <a:close/>
                </a:path>
                <a:path w="1181734" h="575309">
                  <a:moveTo>
                    <a:pt x="729818" y="19888"/>
                  </a:moveTo>
                  <a:lnTo>
                    <a:pt x="728548" y="18122"/>
                  </a:lnTo>
                  <a:lnTo>
                    <a:pt x="727824" y="17830"/>
                  </a:lnTo>
                  <a:lnTo>
                    <a:pt x="703262" y="22402"/>
                  </a:lnTo>
                  <a:lnTo>
                    <a:pt x="702830" y="22694"/>
                  </a:lnTo>
                  <a:lnTo>
                    <a:pt x="694486" y="34963"/>
                  </a:lnTo>
                  <a:lnTo>
                    <a:pt x="694829" y="36271"/>
                  </a:lnTo>
                  <a:lnTo>
                    <a:pt x="704316" y="40970"/>
                  </a:lnTo>
                  <a:lnTo>
                    <a:pt x="704748" y="41021"/>
                  </a:lnTo>
                  <a:lnTo>
                    <a:pt x="708609" y="40284"/>
                  </a:lnTo>
                  <a:lnTo>
                    <a:pt x="709231" y="38671"/>
                  </a:lnTo>
                  <a:lnTo>
                    <a:pt x="708393" y="37541"/>
                  </a:lnTo>
                  <a:lnTo>
                    <a:pt x="705345" y="33489"/>
                  </a:lnTo>
                  <a:lnTo>
                    <a:pt x="705396" y="32473"/>
                  </a:lnTo>
                  <a:lnTo>
                    <a:pt x="712800" y="24168"/>
                  </a:lnTo>
                  <a:lnTo>
                    <a:pt x="713193" y="23952"/>
                  </a:lnTo>
                  <a:lnTo>
                    <a:pt x="729132" y="21501"/>
                  </a:lnTo>
                  <a:lnTo>
                    <a:pt x="729818" y="19888"/>
                  </a:lnTo>
                  <a:close/>
                </a:path>
                <a:path w="1181734" h="575309">
                  <a:moveTo>
                    <a:pt x="735965" y="403542"/>
                  </a:moveTo>
                  <a:lnTo>
                    <a:pt x="735863" y="402818"/>
                  </a:lnTo>
                  <a:lnTo>
                    <a:pt x="732726" y="392836"/>
                  </a:lnTo>
                  <a:lnTo>
                    <a:pt x="730859" y="392544"/>
                  </a:lnTo>
                  <a:lnTo>
                    <a:pt x="723404" y="403199"/>
                  </a:lnTo>
                  <a:lnTo>
                    <a:pt x="722795" y="403542"/>
                  </a:lnTo>
                  <a:lnTo>
                    <a:pt x="713854" y="407085"/>
                  </a:lnTo>
                  <a:lnTo>
                    <a:pt x="713435" y="407543"/>
                  </a:lnTo>
                  <a:lnTo>
                    <a:pt x="706132" y="437553"/>
                  </a:lnTo>
                  <a:lnTo>
                    <a:pt x="706234" y="438086"/>
                  </a:lnTo>
                  <a:lnTo>
                    <a:pt x="713371" y="447522"/>
                  </a:lnTo>
                  <a:lnTo>
                    <a:pt x="714197" y="447763"/>
                  </a:lnTo>
                  <a:lnTo>
                    <a:pt x="722337" y="444766"/>
                  </a:lnTo>
                  <a:lnTo>
                    <a:pt x="722731" y="444360"/>
                  </a:lnTo>
                  <a:lnTo>
                    <a:pt x="735965" y="403542"/>
                  </a:lnTo>
                  <a:close/>
                </a:path>
                <a:path w="1181734" h="575309">
                  <a:moveTo>
                    <a:pt x="857300" y="307047"/>
                  </a:moveTo>
                  <a:lnTo>
                    <a:pt x="852144" y="297522"/>
                  </a:lnTo>
                  <a:lnTo>
                    <a:pt x="850595" y="297535"/>
                  </a:lnTo>
                  <a:lnTo>
                    <a:pt x="850036" y="298615"/>
                  </a:lnTo>
                  <a:lnTo>
                    <a:pt x="848499" y="301574"/>
                  </a:lnTo>
                  <a:lnTo>
                    <a:pt x="848448" y="301993"/>
                  </a:lnTo>
                  <a:lnTo>
                    <a:pt x="851065" y="310743"/>
                  </a:lnTo>
                  <a:lnTo>
                    <a:pt x="852208" y="311162"/>
                  </a:lnTo>
                  <a:lnTo>
                    <a:pt x="857097" y="307911"/>
                  </a:lnTo>
                  <a:lnTo>
                    <a:pt x="857300" y="307047"/>
                  </a:lnTo>
                  <a:close/>
                </a:path>
                <a:path w="1181734" h="575309">
                  <a:moveTo>
                    <a:pt x="950201" y="350189"/>
                  </a:moveTo>
                  <a:lnTo>
                    <a:pt x="949921" y="349211"/>
                  </a:lnTo>
                  <a:lnTo>
                    <a:pt x="915822" y="315112"/>
                  </a:lnTo>
                  <a:lnTo>
                    <a:pt x="915098" y="314807"/>
                  </a:lnTo>
                  <a:lnTo>
                    <a:pt x="913066" y="314807"/>
                  </a:lnTo>
                  <a:lnTo>
                    <a:pt x="910793" y="314807"/>
                  </a:lnTo>
                  <a:lnTo>
                    <a:pt x="909434" y="317334"/>
                  </a:lnTo>
                  <a:lnTo>
                    <a:pt x="933881" y="354012"/>
                  </a:lnTo>
                  <a:lnTo>
                    <a:pt x="934427" y="354660"/>
                  </a:lnTo>
                  <a:lnTo>
                    <a:pt x="945769" y="361403"/>
                  </a:lnTo>
                  <a:lnTo>
                    <a:pt x="947915" y="360489"/>
                  </a:lnTo>
                  <a:lnTo>
                    <a:pt x="950201" y="350189"/>
                  </a:lnTo>
                  <a:close/>
                </a:path>
                <a:path w="1181734" h="575309">
                  <a:moveTo>
                    <a:pt x="961390" y="252234"/>
                  </a:moveTo>
                  <a:lnTo>
                    <a:pt x="960602" y="251358"/>
                  </a:lnTo>
                  <a:lnTo>
                    <a:pt x="959700" y="251599"/>
                  </a:lnTo>
                  <a:lnTo>
                    <a:pt x="955078" y="252844"/>
                  </a:lnTo>
                  <a:lnTo>
                    <a:pt x="954493" y="252996"/>
                  </a:lnTo>
                  <a:lnTo>
                    <a:pt x="954138" y="253568"/>
                  </a:lnTo>
                  <a:lnTo>
                    <a:pt x="954735" y="256832"/>
                  </a:lnTo>
                  <a:lnTo>
                    <a:pt x="955090" y="257200"/>
                  </a:lnTo>
                  <a:lnTo>
                    <a:pt x="958786" y="257924"/>
                  </a:lnTo>
                  <a:lnTo>
                    <a:pt x="959332" y="257619"/>
                  </a:lnTo>
                  <a:lnTo>
                    <a:pt x="961390" y="252234"/>
                  </a:lnTo>
                  <a:close/>
                </a:path>
                <a:path w="1181734" h="575309">
                  <a:moveTo>
                    <a:pt x="980859" y="374345"/>
                  </a:moveTo>
                  <a:lnTo>
                    <a:pt x="980376" y="369925"/>
                  </a:lnTo>
                  <a:lnTo>
                    <a:pt x="979843" y="369328"/>
                  </a:lnTo>
                  <a:lnTo>
                    <a:pt x="954341" y="363816"/>
                  </a:lnTo>
                  <a:lnTo>
                    <a:pt x="953820" y="363943"/>
                  </a:lnTo>
                  <a:lnTo>
                    <a:pt x="951484" y="365836"/>
                  </a:lnTo>
                  <a:lnTo>
                    <a:pt x="950391" y="366725"/>
                  </a:lnTo>
                  <a:lnTo>
                    <a:pt x="950798" y="368490"/>
                  </a:lnTo>
                  <a:lnTo>
                    <a:pt x="979805" y="375297"/>
                  </a:lnTo>
                  <a:lnTo>
                    <a:pt x="980859" y="374345"/>
                  </a:lnTo>
                  <a:close/>
                </a:path>
                <a:path w="1181734" h="575309">
                  <a:moveTo>
                    <a:pt x="997788" y="333121"/>
                  </a:moveTo>
                  <a:lnTo>
                    <a:pt x="991539" y="311150"/>
                  </a:lnTo>
                  <a:lnTo>
                    <a:pt x="988441" y="310146"/>
                  </a:lnTo>
                  <a:lnTo>
                    <a:pt x="986345" y="311785"/>
                  </a:lnTo>
                  <a:lnTo>
                    <a:pt x="963498" y="329679"/>
                  </a:lnTo>
                  <a:lnTo>
                    <a:pt x="962964" y="330860"/>
                  </a:lnTo>
                  <a:lnTo>
                    <a:pt x="963853" y="348335"/>
                  </a:lnTo>
                  <a:lnTo>
                    <a:pt x="965060" y="349770"/>
                  </a:lnTo>
                  <a:lnTo>
                    <a:pt x="983195" y="353682"/>
                  </a:lnTo>
                  <a:lnTo>
                    <a:pt x="984732" y="353072"/>
                  </a:lnTo>
                  <a:lnTo>
                    <a:pt x="997597" y="334276"/>
                  </a:lnTo>
                  <a:lnTo>
                    <a:pt x="997788" y="333121"/>
                  </a:lnTo>
                  <a:close/>
                </a:path>
                <a:path w="1181734" h="575309">
                  <a:moveTo>
                    <a:pt x="998524" y="375081"/>
                  </a:moveTo>
                  <a:lnTo>
                    <a:pt x="997775" y="373837"/>
                  </a:lnTo>
                  <a:lnTo>
                    <a:pt x="997356" y="373570"/>
                  </a:lnTo>
                  <a:lnTo>
                    <a:pt x="989723" y="372808"/>
                  </a:lnTo>
                  <a:lnTo>
                    <a:pt x="989241" y="373024"/>
                  </a:lnTo>
                  <a:lnTo>
                    <a:pt x="988923" y="373430"/>
                  </a:lnTo>
                  <a:lnTo>
                    <a:pt x="987552" y="375234"/>
                  </a:lnTo>
                  <a:lnTo>
                    <a:pt x="988009" y="376491"/>
                  </a:lnTo>
                  <a:lnTo>
                    <a:pt x="992593" y="377469"/>
                  </a:lnTo>
                  <a:lnTo>
                    <a:pt x="992822" y="377456"/>
                  </a:lnTo>
                  <a:lnTo>
                    <a:pt x="998067" y="376199"/>
                  </a:lnTo>
                  <a:lnTo>
                    <a:pt x="998524" y="375081"/>
                  </a:lnTo>
                  <a:close/>
                </a:path>
                <a:path w="1181734" h="575309">
                  <a:moveTo>
                    <a:pt x="999959" y="230632"/>
                  </a:moveTo>
                  <a:lnTo>
                    <a:pt x="999845" y="230289"/>
                  </a:lnTo>
                  <a:lnTo>
                    <a:pt x="998004" y="228282"/>
                  </a:lnTo>
                  <a:lnTo>
                    <a:pt x="997051" y="228422"/>
                  </a:lnTo>
                  <a:lnTo>
                    <a:pt x="993851" y="235267"/>
                  </a:lnTo>
                  <a:lnTo>
                    <a:pt x="993863" y="235673"/>
                  </a:lnTo>
                  <a:lnTo>
                    <a:pt x="996962" y="240652"/>
                  </a:lnTo>
                  <a:lnTo>
                    <a:pt x="998283" y="240398"/>
                  </a:lnTo>
                  <a:lnTo>
                    <a:pt x="998461" y="239382"/>
                  </a:lnTo>
                  <a:lnTo>
                    <a:pt x="999959" y="230632"/>
                  </a:lnTo>
                  <a:close/>
                </a:path>
                <a:path w="1181734" h="575309">
                  <a:moveTo>
                    <a:pt x="1014399" y="291592"/>
                  </a:moveTo>
                  <a:lnTo>
                    <a:pt x="1014234" y="290830"/>
                  </a:lnTo>
                  <a:lnTo>
                    <a:pt x="1011402" y="288429"/>
                  </a:lnTo>
                  <a:lnTo>
                    <a:pt x="1010361" y="287540"/>
                  </a:lnTo>
                  <a:lnTo>
                    <a:pt x="1008748" y="288290"/>
                  </a:lnTo>
                  <a:lnTo>
                    <a:pt x="1008748" y="291084"/>
                  </a:lnTo>
                  <a:lnTo>
                    <a:pt x="1008849" y="291401"/>
                  </a:lnTo>
                  <a:lnTo>
                    <a:pt x="1011389" y="295046"/>
                  </a:lnTo>
                  <a:lnTo>
                    <a:pt x="1012964" y="294881"/>
                  </a:lnTo>
                  <a:lnTo>
                    <a:pt x="1014120" y="292252"/>
                  </a:lnTo>
                  <a:lnTo>
                    <a:pt x="1014399" y="291592"/>
                  </a:lnTo>
                  <a:close/>
                </a:path>
                <a:path w="1181734" h="575309">
                  <a:moveTo>
                    <a:pt x="1014818" y="374383"/>
                  </a:moveTo>
                  <a:lnTo>
                    <a:pt x="1014526" y="373227"/>
                  </a:lnTo>
                  <a:lnTo>
                    <a:pt x="1014056" y="372859"/>
                  </a:lnTo>
                  <a:lnTo>
                    <a:pt x="1003084" y="372859"/>
                  </a:lnTo>
                  <a:lnTo>
                    <a:pt x="1002652" y="373138"/>
                  </a:lnTo>
                  <a:lnTo>
                    <a:pt x="1002474" y="373570"/>
                  </a:lnTo>
                  <a:lnTo>
                    <a:pt x="1001737" y="375234"/>
                  </a:lnTo>
                  <a:lnTo>
                    <a:pt x="1002195" y="376072"/>
                  </a:lnTo>
                  <a:lnTo>
                    <a:pt x="1008011" y="376872"/>
                  </a:lnTo>
                  <a:lnTo>
                    <a:pt x="1008176" y="376859"/>
                  </a:lnTo>
                  <a:lnTo>
                    <a:pt x="1014463" y="375005"/>
                  </a:lnTo>
                  <a:lnTo>
                    <a:pt x="1014818" y="374383"/>
                  </a:lnTo>
                  <a:close/>
                </a:path>
                <a:path w="1181734" h="575309">
                  <a:moveTo>
                    <a:pt x="1015453" y="279831"/>
                  </a:moveTo>
                  <a:lnTo>
                    <a:pt x="1015149" y="279158"/>
                  </a:lnTo>
                  <a:lnTo>
                    <a:pt x="1006017" y="273913"/>
                  </a:lnTo>
                  <a:lnTo>
                    <a:pt x="1005700" y="273240"/>
                  </a:lnTo>
                  <a:lnTo>
                    <a:pt x="1007630" y="261861"/>
                  </a:lnTo>
                  <a:lnTo>
                    <a:pt x="1007338" y="261200"/>
                  </a:lnTo>
                  <a:lnTo>
                    <a:pt x="1002309" y="258203"/>
                  </a:lnTo>
                  <a:lnTo>
                    <a:pt x="1001255" y="257581"/>
                  </a:lnTo>
                  <a:lnTo>
                    <a:pt x="999921" y="258305"/>
                  </a:lnTo>
                  <a:lnTo>
                    <a:pt x="999236" y="273431"/>
                  </a:lnTo>
                  <a:lnTo>
                    <a:pt x="999540" y="273989"/>
                  </a:lnTo>
                  <a:lnTo>
                    <a:pt x="1013841" y="282486"/>
                  </a:lnTo>
                  <a:lnTo>
                    <a:pt x="1015085" y="281914"/>
                  </a:lnTo>
                  <a:lnTo>
                    <a:pt x="1015453" y="279831"/>
                  </a:lnTo>
                  <a:close/>
                </a:path>
                <a:path w="1181734" h="575309">
                  <a:moveTo>
                    <a:pt x="1022426" y="332562"/>
                  </a:moveTo>
                  <a:lnTo>
                    <a:pt x="1021651" y="331698"/>
                  </a:lnTo>
                  <a:lnTo>
                    <a:pt x="1003706" y="332193"/>
                  </a:lnTo>
                  <a:lnTo>
                    <a:pt x="1003046" y="332803"/>
                  </a:lnTo>
                  <a:lnTo>
                    <a:pt x="999921" y="359981"/>
                  </a:lnTo>
                  <a:lnTo>
                    <a:pt x="1000671" y="360819"/>
                  </a:lnTo>
                  <a:lnTo>
                    <a:pt x="1001636" y="360819"/>
                  </a:lnTo>
                  <a:lnTo>
                    <a:pt x="1003592" y="360819"/>
                  </a:lnTo>
                  <a:lnTo>
                    <a:pt x="1004316" y="360095"/>
                  </a:lnTo>
                  <a:lnTo>
                    <a:pt x="1004316" y="352425"/>
                  </a:lnTo>
                  <a:lnTo>
                    <a:pt x="1005039" y="351701"/>
                  </a:lnTo>
                  <a:lnTo>
                    <a:pt x="1006538" y="351701"/>
                  </a:lnTo>
                  <a:lnTo>
                    <a:pt x="1007110" y="352056"/>
                  </a:lnTo>
                  <a:lnTo>
                    <a:pt x="1009840" y="357784"/>
                  </a:lnTo>
                  <a:lnTo>
                    <a:pt x="1010970" y="358089"/>
                  </a:lnTo>
                  <a:lnTo>
                    <a:pt x="1013294" y="356489"/>
                  </a:lnTo>
                  <a:lnTo>
                    <a:pt x="1013561" y="355866"/>
                  </a:lnTo>
                  <a:lnTo>
                    <a:pt x="1011605" y="343268"/>
                  </a:lnTo>
                  <a:lnTo>
                    <a:pt x="1011123" y="342734"/>
                  </a:lnTo>
                  <a:lnTo>
                    <a:pt x="1006005" y="341566"/>
                  </a:lnTo>
                  <a:lnTo>
                    <a:pt x="1005459" y="340702"/>
                  </a:lnTo>
                  <a:lnTo>
                    <a:pt x="1006589" y="335826"/>
                  </a:lnTo>
                  <a:lnTo>
                    <a:pt x="1007287" y="335305"/>
                  </a:lnTo>
                  <a:lnTo>
                    <a:pt x="1021308" y="336016"/>
                  </a:lnTo>
                  <a:lnTo>
                    <a:pt x="1022032" y="335407"/>
                  </a:lnTo>
                  <a:lnTo>
                    <a:pt x="1022426" y="332562"/>
                  </a:lnTo>
                  <a:close/>
                </a:path>
                <a:path w="1181734" h="575309">
                  <a:moveTo>
                    <a:pt x="1023150" y="290918"/>
                  </a:moveTo>
                  <a:lnTo>
                    <a:pt x="1019797" y="285076"/>
                  </a:lnTo>
                  <a:lnTo>
                    <a:pt x="1017968" y="285267"/>
                  </a:lnTo>
                  <a:lnTo>
                    <a:pt x="1017549" y="286613"/>
                  </a:lnTo>
                  <a:lnTo>
                    <a:pt x="1017447" y="286931"/>
                  </a:lnTo>
                  <a:lnTo>
                    <a:pt x="1017447" y="287274"/>
                  </a:lnTo>
                  <a:lnTo>
                    <a:pt x="1019314" y="293077"/>
                  </a:lnTo>
                  <a:lnTo>
                    <a:pt x="1020533" y="293497"/>
                  </a:lnTo>
                  <a:lnTo>
                    <a:pt x="1022934" y="291846"/>
                  </a:lnTo>
                  <a:lnTo>
                    <a:pt x="1023150" y="290918"/>
                  </a:lnTo>
                  <a:close/>
                </a:path>
                <a:path w="1181734" h="575309">
                  <a:moveTo>
                    <a:pt x="1026464" y="195008"/>
                  </a:moveTo>
                  <a:lnTo>
                    <a:pt x="1026147" y="194411"/>
                  </a:lnTo>
                  <a:lnTo>
                    <a:pt x="1021257" y="191592"/>
                  </a:lnTo>
                  <a:lnTo>
                    <a:pt x="1020572" y="191198"/>
                  </a:lnTo>
                  <a:lnTo>
                    <a:pt x="1019695" y="191312"/>
                  </a:lnTo>
                  <a:lnTo>
                    <a:pt x="1017955" y="193179"/>
                  </a:lnTo>
                  <a:lnTo>
                    <a:pt x="1017854" y="193967"/>
                  </a:lnTo>
                  <a:lnTo>
                    <a:pt x="1022007" y="201955"/>
                  </a:lnTo>
                  <a:lnTo>
                    <a:pt x="1022553" y="202298"/>
                  </a:lnTo>
                  <a:lnTo>
                    <a:pt x="1025347" y="202450"/>
                  </a:lnTo>
                  <a:lnTo>
                    <a:pt x="1026147" y="201714"/>
                  </a:lnTo>
                  <a:lnTo>
                    <a:pt x="1026464" y="195008"/>
                  </a:lnTo>
                  <a:close/>
                </a:path>
                <a:path w="1181734" h="575309">
                  <a:moveTo>
                    <a:pt x="1027506" y="304711"/>
                  </a:moveTo>
                  <a:lnTo>
                    <a:pt x="1023810" y="296786"/>
                  </a:lnTo>
                  <a:lnTo>
                    <a:pt x="1022781" y="296456"/>
                  </a:lnTo>
                  <a:lnTo>
                    <a:pt x="1021969" y="296913"/>
                  </a:lnTo>
                  <a:lnTo>
                    <a:pt x="1010602" y="303123"/>
                  </a:lnTo>
                  <a:lnTo>
                    <a:pt x="1010285" y="303669"/>
                  </a:lnTo>
                  <a:lnTo>
                    <a:pt x="1010285" y="305587"/>
                  </a:lnTo>
                  <a:lnTo>
                    <a:pt x="1011059" y="306324"/>
                  </a:lnTo>
                  <a:lnTo>
                    <a:pt x="1017054" y="305955"/>
                  </a:lnTo>
                  <a:lnTo>
                    <a:pt x="1017600" y="306209"/>
                  </a:lnTo>
                  <a:lnTo>
                    <a:pt x="1021854" y="312305"/>
                  </a:lnTo>
                  <a:lnTo>
                    <a:pt x="1023277" y="312242"/>
                  </a:lnTo>
                  <a:lnTo>
                    <a:pt x="1027468" y="305282"/>
                  </a:lnTo>
                  <a:lnTo>
                    <a:pt x="1027506" y="304711"/>
                  </a:lnTo>
                  <a:close/>
                </a:path>
                <a:path w="1181734" h="575309">
                  <a:moveTo>
                    <a:pt x="1029081" y="375107"/>
                  </a:moveTo>
                  <a:lnTo>
                    <a:pt x="1029055" y="373913"/>
                  </a:lnTo>
                  <a:lnTo>
                    <a:pt x="1027747" y="373291"/>
                  </a:lnTo>
                  <a:lnTo>
                    <a:pt x="1027417" y="373278"/>
                  </a:lnTo>
                  <a:lnTo>
                    <a:pt x="1016825" y="377355"/>
                  </a:lnTo>
                  <a:lnTo>
                    <a:pt x="1016546" y="377710"/>
                  </a:lnTo>
                  <a:lnTo>
                    <a:pt x="1016139" y="380860"/>
                  </a:lnTo>
                  <a:lnTo>
                    <a:pt x="1017117" y="381533"/>
                  </a:lnTo>
                  <a:lnTo>
                    <a:pt x="1017930" y="381088"/>
                  </a:lnTo>
                  <a:lnTo>
                    <a:pt x="1029081" y="375107"/>
                  </a:lnTo>
                  <a:close/>
                </a:path>
                <a:path w="1181734" h="575309">
                  <a:moveTo>
                    <a:pt x="1036193" y="136474"/>
                  </a:moveTo>
                  <a:lnTo>
                    <a:pt x="1028319" y="126758"/>
                  </a:lnTo>
                  <a:lnTo>
                    <a:pt x="1028179" y="126225"/>
                  </a:lnTo>
                  <a:lnTo>
                    <a:pt x="1028941" y="121932"/>
                  </a:lnTo>
                  <a:lnTo>
                    <a:pt x="1028725" y="121285"/>
                  </a:lnTo>
                  <a:lnTo>
                    <a:pt x="1012253" y="106362"/>
                  </a:lnTo>
                  <a:lnTo>
                    <a:pt x="1010818" y="106603"/>
                  </a:lnTo>
                  <a:lnTo>
                    <a:pt x="1010259" y="107683"/>
                  </a:lnTo>
                  <a:lnTo>
                    <a:pt x="1009916" y="108356"/>
                  </a:lnTo>
                  <a:lnTo>
                    <a:pt x="1009992" y="109169"/>
                  </a:lnTo>
                  <a:lnTo>
                    <a:pt x="1025309" y="127533"/>
                  </a:lnTo>
                  <a:lnTo>
                    <a:pt x="1031760" y="138341"/>
                  </a:lnTo>
                  <a:lnTo>
                    <a:pt x="1032535" y="138696"/>
                  </a:lnTo>
                  <a:lnTo>
                    <a:pt x="1035583" y="138125"/>
                  </a:lnTo>
                  <a:lnTo>
                    <a:pt x="1036193" y="136474"/>
                  </a:lnTo>
                  <a:close/>
                </a:path>
                <a:path w="1181734" h="575309">
                  <a:moveTo>
                    <a:pt x="1043597" y="352450"/>
                  </a:moveTo>
                  <a:lnTo>
                    <a:pt x="1042314" y="350215"/>
                  </a:lnTo>
                  <a:lnTo>
                    <a:pt x="1041958" y="349999"/>
                  </a:lnTo>
                  <a:lnTo>
                    <a:pt x="1041565" y="349999"/>
                  </a:lnTo>
                  <a:lnTo>
                    <a:pt x="1035265" y="349999"/>
                  </a:lnTo>
                  <a:lnTo>
                    <a:pt x="1034745" y="350748"/>
                  </a:lnTo>
                  <a:lnTo>
                    <a:pt x="1035431" y="352691"/>
                  </a:lnTo>
                  <a:lnTo>
                    <a:pt x="1035799" y="352983"/>
                  </a:lnTo>
                  <a:lnTo>
                    <a:pt x="1043012" y="353377"/>
                  </a:lnTo>
                  <a:lnTo>
                    <a:pt x="1043597" y="352450"/>
                  </a:lnTo>
                  <a:close/>
                </a:path>
                <a:path w="1181734" h="575309">
                  <a:moveTo>
                    <a:pt x="1049731" y="167106"/>
                  </a:moveTo>
                  <a:lnTo>
                    <a:pt x="1049477" y="166535"/>
                  </a:lnTo>
                  <a:lnTo>
                    <a:pt x="1043266" y="160451"/>
                  </a:lnTo>
                  <a:lnTo>
                    <a:pt x="1042123" y="160324"/>
                  </a:lnTo>
                  <a:lnTo>
                    <a:pt x="1040091" y="161607"/>
                  </a:lnTo>
                  <a:lnTo>
                    <a:pt x="1039850" y="163195"/>
                  </a:lnTo>
                  <a:lnTo>
                    <a:pt x="1043241" y="167208"/>
                  </a:lnTo>
                  <a:lnTo>
                    <a:pt x="1043419" y="167881"/>
                  </a:lnTo>
                  <a:lnTo>
                    <a:pt x="1042022" y="175958"/>
                  </a:lnTo>
                  <a:lnTo>
                    <a:pt x="1041349" y="176669"/>
                  </a:lnTo>
                  <a:lnTo>
                    <a:pt x="1036167" y="177888"/>
                  </a:lnTo>
                  <a:lnTo>
                    <a:pt x="1035507" y="178574"/>
                  </a:lnTo>
                  <a:lnTo>
                    <a:pt x="1034757" y="182397"/>
                  </a:lnTo>
                  <a:lnTo>
                    <a:pt x="1033894" y="183146"/>
                  </a:lnTo>
                  <a:lnTo>
                    <a:pt x="1025817" y="183591"/>
                  </a:lnTo>
                  <a:lnTo>
                    <a:pt x="1025283" y="183832"/>
                  </a:lnTo>
                  <a:lnTo>
                    <a:pt x="1022273" y="186956"/>
                  </a:lnTo>
                  <a:lnTo>
                    <a:pt x="1022350" y="188455"/>
                  </a:lnTo>
                  <a:lnTo>
                    <a:pt x="1023327" y="189293"/>
                  </a:lnTo>
                  <a:lnTo>
                    <a:pt x="1029157" y="194246"/>
                  </a:lnTo>
                  <a:lnTo>
                    <a:pt x="1030389" y="194246"/>
                  </a:lnTo>
                  <a:lnTo>
                    <a:pt x="1034948" y="190347"/>
                  </a:lnTo>
                  <a:lnTo>
                    <a:pt x="1035926" y="190246"/>
                  </a:lnTo>
                  <a:lnTo>
                    <a:pt x="1038733" y="191706"/>
                  </a:lnTo>
                  <a:lnTo>
                    <a:pt x="1040117" y="191236"/>
                  </a:lnTo>
                  <a:lnTo>
                    <a:pt x="1042009" y="187299"/>
                  </a:lnTo>
                  <a:lnTo>
                    <a:pt x="1042797" y="186804"/>
                  </a:lnTo>
                  <a:lnTo>
                    <a:pt x="1048727" y="186804"/>
                  </a:lnTo>
                  <a:lnTo>
                    <a:pt x="1049731" y="185801"/>
                  </a:lnTo>
                  <a:lnTo>
                    <a:pt x="1049731" y="167106"/>
                  </a:lnTo>
                  <a:close/>
                </a:path>
                <a:path w="1181734" h="575309">
                  <a:moveTo>
                    <a:pt x="1050696" y="149542"/>
                  </a:moveTo>
                  <a:lnTo>
                    <a:pt x="1050429" y="148793"/>
                  </a:lnTo>
                  <a:lnTo>
                    <a:pt x="1035773" y="142125"/>
                  </a:lnTo>
                  <a:lnTo>
                    <a:pt x="1034770" y="143040"/>
                  </a:lnTo>
                  <a:lnTo>
                    <a:pt x="1036929" y="149288"/>
                  </a:lnTo>
                  <a:lnTo>
                    <a:pt x="1036916" y="149631"/>
                  </a:lnTo>
                  <a:lnTo>
                    <a:pt x="1034364" y="154508"/>
                  </a:lnTo>
                  <a:lnTo>
                    <a:pt x="1034465" y="155079"/>
                  </a:lnTo>
                  <a:lnTo>
                    <a:pt x="1037882" y="158407"/>
                  </a:lnTo>
                  <a:lnTo>
                    <a:pt x="1038555" y="158432"/>
                  </a:lnTo>
                  <a:lnTo>
                    <a:pt x="1039025" y="158051"/>
                  </a:lnTo>
                  <a:lnTo>
                    <a:pt x="1040599" y="156768"/>
                  </a:lnTo>
                  <a:lnTo>
                    <a:pt x="1040739" y="156197"/>
                  </a:lnTo>
                  <a:lnTo>
                    <a:pt x="1040028" y="154571"/>
                  </a:lnTo>
                  <a:lnTo>
                    <a:pt x="1040739" y="153644"/>
                  </a:lnTo>
                  <a:lnTo>
                    <a:pt x="1047610" y="154673"/>
                  </a:lnTo>
                  <a:lnTo>
                    <a:pt x="1048105" y="154432"/>
                  </a:lnTo>
                  <a:lnTo>
                    <a:pt x="1050696" y="149542"/>
                  </a:lnTo>
                  <a:close/>
                </a:path>
                <a:path w="1181734" h="575309">
                  <a:moveTo>
                    <a:pt x="1065898" y="516877"/>
                  </a:moveTo>
                  <a:lnTo>
                    <a:pt x="1065187" y="514565"/>
                  </a:lnTo>
                  <a:lnTo>
                    <a:pt x="1057630" y="513524"/>
                  </a:lnTo>
                  <a:lnTo>
                    <a:pt x="1056716" y="513397"/>
                  </a:lnTo>
                  <a:lnTo>
                    <a:pt x="1055827" y="513854"/>
                  </a:lnTo>
                  <a:lnTo>
                    <a:pt x="1052525" y="520065"/>
                  </a:lnTo>
                  <a:lnTo>
                    <a:pt x="1052601" y="520979"/>
                  </a:lnTo>
                  <a:lnTo>
                    <a:pt x="1055433" y="524789"/>
                  </a:lnTo>
                  <a:lnTo>
                    <a:pt x="1056944" y="524941"/>
                  </a:lnTo>
                  <a:lnTo>
                    <a:pt x="1065898" y="516877"/>
                  </a:lnTo>
                  <a:close/>
                </a:path>
                <a:path w="1181734" h="575309">
                  <a:moveTo>
                    <a:pt x="1091819" y="59613"/>
                  </a:moveTo>
                  <a:lnTo>
                    <a:pt x="1091298" y="58343"/>
                  </a:lnTo>
                  <a:lnTo>
                    <a:pt x="1090777" y="57073"/>
                  </a:lnTo>
                  <a:lnTo>
                    <a:pt x="1089748" y="54533"/>
                  </a:lnTo>
                  <a:lnTo>
                    <a:pt x="1027277" y="40563"/>
                  </a:lnTo>
                  <a:lnTo>
                    <a:pt x="1021181" y="40563"/>
                  </a:lnTo>
                  <a:lnTo>
                    <a:pt x="907313" y="36753"/>
                  </a:lnTo>
                  <a:lnTo>
                    <a:pt x="900023" y="36753"/>
                  </a:lnTo>
                  <a:lnTo>
                    <a:pt x="843597" y="25323"/>
                  </a:lnTo>
                  <a:lnTo>
                    <a:pt x="828255" y="24053"/>
                  </a:lnTo>
                  <a:lnTo>
                    <a:pt x="812850" y="24053"/>
                  </a:lnTo>
                  <a:lnTo>
                    <a:pt x="797534" y="25323"/>
                  </a:lnTo>
                  <a:lnTo>
                    <a:pt x="673138" y="57073"/>
                  </a:lnTo>
                  <a:lnTo>
                    <a:pt x="671550" y="55803"/>
                  </a:lnTo>
                  <a:lnTo>
                    <a:pt x="671068" y="51993"/>
                  </a:lnTo>
                  <a:lnTo>
                    <a:pt x="669620" y="50723"/>
                  </a:lnTo>
                  <a:lnTo>
                    <a:pt x="628332" y="40563"/>
                  </a:lnTo>
                  <a:lnTo>
                    <a:pt x="621880" y="40563"/>
                  </a:lnTo>
                  <a:lnTo>
                    <a:pt x="615797" y="43103"/>
                  </a:lnTo>
                  <a:lnTo>
                    <a:pt x="607872" y="45643"/>
                  </a:lnTo>
                  <a:lnTo>
                    <a:pt x="600595" y="49453"/>
                  </a:lnTo>
                  <a:lnTo>
                    <a:pt x="594080" y="55803"/>
                  </a:lnTo>
                  <a:lnTo>
                    <a:pt x="588479" y="62153"/>
                  </a:lnTo>
                  <a:lnTo>
                    <a:pt x="584682" y="67233"/>
                  </a:lnTo>
                  <a:lnTo>
                    <a:pt x="583006" y="68503"/>
                  </a:lnTo>
                  <a:lnTo>
                    <a:pt x="571106" y="72313"/>
                  </a:lnTo>
                  <a:lnTo>
                    <a:pt x="569468" y="76123"/>
                  </a:lnTo>
                  <a:lnTo>
                    <a:pt x="572008" y="86283"/>
                  </a:lnTo>
                  <a:lnTo>
                    <a:pt x="574675" y="88823"/>
                  </a:lnTo>
                  <a:lnTo>
                    <a:pt x="583552" y="86283"/>
                  </a:lnTo>
                  <a:lnTo>
                    <a:pt x="585508" y="86283"/>
                  </a:lnTo>
                  <a:lnTo>
                    <a:pt x="591693" y="97713"/>
                  </a:lnTo>
                  <a:lnTo>
                    <a:pt x="594207" y="97713"/>
                  </a:lnTo>
                  <a:lnTo>
                    <a:pt x="600544" y="96443"/>
                  </a:lnTo>
                  <a:lnTo>
                    <a:pt x="603770" y="92633"/>
                  </a:lnTo>
                  <a:lnTo>
                    <a:pt x="607098" y="86283"/>
                  </a:lnTo>
                  <a:lnTo>
                    <a:pt x="609104" y="82473"/>
                  </a:lnTo>
                  <a:lnTo>
                    <a:pt x="609028" y="81203"/>
                  </a:lnTo>
                  <a:lnTo>
                    <a:pt x="608939" y="79933"/>
                  </a:lnTo>
                  <a:lnTo>
                    <a:pt x="605688" y="73583"/>
                  </a:lnTo>
                  <a:lnTo>
                    <a:pt x="606107" y="71043"/>
                  </a:lnTo>
                  <a:lnTo>
                    <a:pt x="617575" y="59613"/>
                  </a:lnTo>
                  <a:lnTo>
                    <a:pt x="619709" y="58343"/>
                  </a:lnTo>
                  <a:lnTo>
                    <a:pt x="623760" y="59613"/>
                  </a:lnTo>
                  <a:lnTo>
                    <a:pt x="624306" y="63423"/>
                  </a:lnTo>
                  <a:lnTo>
                    <a:pt x="617918" y="69773"/>
                  </a:lnTo>
                  <a:lnTo>
                    <a:pt x="617410" y="71043"/>
                  </a:lnTo>
                  <a:lnTo>
                    <a:pt x="618020" y="73583"/>
                  </a:lnTo>
                  <a:lnTo>
                    <a:pt x="619721" y="78663"/>
                  </a:lnTo>
                  <a:lnTo>
                    <a:pt x="621474" y="79933"/>
                  </a:lnTo>
                  <a:lnTo>
                    <a:pt x="636574" y="79933"/>
                  </a:lnTo>
                  <a:lnTo>
                    <a:pt x="637425" y="81203"/>
                  </a:lnTo>
                  <a:lnTo>
                    <a:pt x="637489" y="82473"/>
                  </a:lnTo>
                  <a:lnTo>
                    <a:pt x="636651" y="83743"/>
                  </a:lnTo>
                  <a:lnTo>
                    <a:pt x="626529" y="85013"/>
                  </a:lnTo>
                  <a:lnTo>
                    <a:pt x="625475" y="87553"/>
                  </a:lnTo>
                  <a:lnTo>
                    <a:pt x="625627" y="88823"/>
                  </a:lnTo>
                  <a:lnTo>
                    <a:pt x="625729" y="90093"/>
                  </a:lnTo>
                  <a:lnTo>
                    <a:pt x="625856" y="91363"/>
                  </a:lnTo>
                  <a:lnTo>
                    <a:pt x="625017" y="92633"/>
                  </a:lnTo>
                  <a:lnTo>
                    <a:pt x="620306" y="92633"/>
                  </a:lnTo>
                  <a:lnTo>
                    <a:pt x="618693" y="95173"/>
                  </a:lnTo>
                  <a:lnTo>
                    <a:pt x="618223" y="96443"/>
                  </a:lnTo>
                  <a:lnTo>
                    <a:pt x="616940" y="102793"/>
                  </a:lnTo>
                  <a:lnTo>
                    <a:pt x="614591" y="104063"/>
                  </a:lnTo>
                  <a:lnTo>
                    <a:pt x="585444" y="104063"/>
                  </a:lnTo>
                  <a:lnTo>
                    <a:pt x="584047" y="102793"/>
                  </a:lnTo>
                  <a:lnTo>
                    <a:pt x="583933" y="96443"/>
                  </a:lnTo>
                  <a:lnTo>
                    <a:pt x="583895" y="93903"/>
                  </a:lnTo>
                  <a:lnTo>
                    <a:pt x="582383" y="92633"/>
                  </a:lnTo>
                  <a:lnTo>
                    <a:pt x="577202" y="95173"/>
                  </a:lnTo>
                  <a:lnTo>
                    <a:pt x="576211" y="98983"/>
                  </a:lnTo>
                  <a:lnTo>
                    <a:pt x="578307" y="105333"/>
                  </a:lnTo>
                  <a:lnTo>
                    <a:pt x="577329" y="107873"/>
                  </a:lnTo>
                  <a:lnTo>
                    <a:pt x="567982" y="107873"/>
                  </a:lnTo>
                  <a:lnTo>
                    <a:pt x="565429" y="109143"/>
                  </a:lnTo>
                  <a:lnTo>
                    <a:pt x="563308" y="112953"/>
                  </a:lnTo>
                  <a:lnTo>
                    <a:pt x="562483" y="114223"/>
                  </a:lnTo>
                  <a:lnTo>
                    <a:pt x="552297" y="125653"/>
                  </a:lnTo>
                  <a:lnTo>
                    <a:pt x="548906" y="126923"/>
                  </a:lnTo>
                  <a:lnTo>
                    <a:pt x="541477" y="126923"/>
                  </a:lnTo>
                  <a:lnTo>
                    <a:pt x="538734" y="129463"/>
                  </a:lnTo>
                  <a:lnTo>
                    <a:pt x="538200" y="133273"/>
                  </a:lnTo>
                  <a:lnTo>
                    <a:pt x="544779" y="140893"/>
                  </a:lnTo>
                  <a:lnTo>
                    <a:pt x="545160" y="142163"/>
                  </a:lnTo>
                  <a:lnTo>
                    <a:pt x="542988" y="148513"/>
                  </a:lnTo>
                  <a:lnTo>
                    <a:pt x="539864" y="149783"/>
                  </a:lnTo>
                  <a:lnTo>
                    <a:pt x="519963" y="149783"/>
                  </a:lnTo>
                  <a:lnTo>
                    <a:pt x="516445" y="153593"/>
                  </a:lnTo>
                  <a:lnTo>
                    <a:pt x="514388" y="173913"/>
                  </a:lnTo>
                  <a:lnTo>
                    <a:pt x="516420" y="176453"/>
                  </a:lnTo>
                  <a:lnTo>
                    <a:pt x="524192" y="180263"/>
                  </a:lnTo>
                  <a:lnTo>
                    <a:pt x="528942" y="180263"/>
                  </a:lnTo>
                  <a:lnTo>
                    <a:pt x="544842" y="173913"/>
                  </a:lnTo>
                  <a:lnTo>
                    <a:pt x="547090" y="171373"/>
                  </a:lnTo>
                  <a:lnTo>
                    <a:pt x="548525" y="163753"/>
                  </a:lnTo>
                  <a:lnTo>
                    <a:pt x="550621" y="159943"/>
                  </a:lnTo>
                  <a:lnTo>
                    <a:pt x="558507" y="151053"/>
                  </a:lnTo>
                  <a:lnTo>
                    <a:pt x="561124" y="149783"/>
                  </a:lnTo>
                  <a:lnTo>
                    <a:pt x="574459" y="149783"/>
                  </a:lnTo>
                  <a:lnTo>
                    <a:pt x="578967" y="148513"/>
                  </a:lnTo>
                  <a:lnTo>
                    <a:pt x="583374" y="151053"/>
                  </a:lnTo>
                  <a:lnTo>
                    <a:pt x="600303" y="162483"/>
                  </a:lnTo>
                  <a:lnTo>
                    <a:pt x="601814" y="165023"/>
                  </a:lnTo>
                  <a:lnTo>
                    <a:pt x="603034" y="171373"/>
                  </a:lnTo>
                  <a:lnTo>
                    <a:pt x="604672" y="171373"/>
                  </a:lnTo>
                  <a:lnTo>
                    <a:pt x="608698" y="163753"/>
                  </a:lnTo>
                  <a:lnTo>
                    <a:pt x="608190" y="162483"/>
                  </a:lnTo>
                  <a:lnTo>
                    <a:pt x="595541" y="153593"/>
                  </a:lnTo>
                  <a:lnTo>
                    <a:pt x="594321" y="152323"/>
                  </a:lnTo>
                  <a:lnTo>
                    <a:pt x="592645" y="148513"/>
                  </a:lnTo>
                  <a:lnTo>
                    <a:pt x="590969" y="144703"/>
                  </a:lnTo>
                  <a:lnTo>
                    <a:pt x="592416" y="142163"/>
                  </a:lnTo>
                  <a:lnTo>
                    <a:pt x="598881" y="142163"/>
                  </a:lnTo>
                  <a:lnTo>
                    <a:pt x="613791" y="156133"/>
                  </a:lnTo>
                  <a:lnTo>
                    <a:pt x="615188" y="158673"/>
                  </a:lnTo>
                  <a:lnTo>
                    <a:pt x="616483" y="165023"/>
                  </a:lnTo>
                  <a:lnTo>
                    <a:pt x="617359" y="167563"/>
                  </a:lnTo>
                  <a:lnTo>
                    <a:pt x="624776" y="176453"/>
                  </a:lnTo>
                  <a:lnTo>
                    <a:pt x="626579" y="176453"/>
                  </a:lnTo>
                  <a:lnTo>
                    <a:pt x="629767" y="172643"/>
                  </a:lnTo>
                  <a:lnTo>
                    <a:pt x="630097" y="170103"/>
                  </a:lnTo>
                  <a:lnTo>
                    <a:pt x="627278" y="165023"/>
                  </a:lnTo>
                  <a:lnTo>
                    <a:pt x="627799" y="162483"/>
                  </a:lnTo>
                  <a:lnTo>
                    <a:pt x="635038" y="159943"/>
                  </a:lnTo>
                  <a:lnTo>
                    <a:pt x="644156" y="159943"/>
                  </a:lnTo>
                  <a:lnTo>
                    <a:pt x="645820" y="157403"/>
                  </a:lnTo>
                  <a:lnTo>
                    <a:pt x="644283" y="153593"/>
                  </a:lnTo>
                  <a:lnTo>
                    <a:pt x="644347" y="152323"/>
                  </a:lnTo>
                  <a:lnTo>
                    <a:pt x="644423" y="151053"/>
                  </a:lnTo>
                  <a:lnTo>
                    <a:pt x="649414" y="142163"/>
                  </a:lnTo>
                  <a:lnTo>
                    <a:pt x="650849" y="139623"/>
                  </a:lnTo>
                  <a:lnTo>
                    <a:pt x="654011" y="138353"/>
                  </a:lnTo>
                  <a:lnTo>
                    <a:pt x="663346" y="144703"/>
                  </a:lnTo>
                  <a:lnTo>
                    <a:pt x="665340" y="143433"/>
                  </a:lnTo>
                  <a:lnTo>
                    <a:pt x="668210" y="138353"/>
                  </a:lnTo>
                  <a:lnTo>
                    <a:pt x="668921" y="137083"/>
                  </a:lnTo>
                  <a:lnTo>
                    <a:pt x="670369" y="135813"/>
                  </a:lnTo>
                  <a:lnTo>
                    <a:pt x="676579" y="135813"/>
                  </a:lnTo>
                  <a:lnTo>
                    <a:pt x="677303" y="137083"/>
                  </a:lnTo>
                  <a:lnTo>
                    <a:pt x="674433" y="142163"/>
                  </a:lnTo>
                  <a:lnTo>
                    <a:pt x="674890" y="143433"/>
                  </a:lnTo>
                  <a:lnTo>
                    <a:pt x="690918" y="152323"/>
                  </a:lnTo>
                  <a:lnTo>
                    <a:pt x="691896" y="153593"/>
                  </a:lnTo>
                  <a:lnTo>
                    <a:pt x="692619" y="157403"/>
                  </a:lnTo>
                  <a:lnTo>
                    <a:pt x="691032" y="158673"/>
                  </a:lnTo>
                  <a:lnTo>
                    <a:pt x="664933" y="156133"/>
                  </a:lnTo>
                  <a:lnTo>
                    <a:pt x="661885" y="157403"/>
                  </a:lnTo>
                  <a:lnTo>
                    <a:pt x="643483" y="163753"/>
                  </a:lnTo>
                  <a:lnTo>
                    <a:pt x="642124" y="167563"/>
                  </a:lnTo>
                  <a:lnTo>
                    <a:pt x="644969" y="175183"/>
                  </a:lnTo>
                  <a:lnTo>
                    <a:pt x="649693" y="178993"/>
                  </a:lnTo>
                  <a:lnTo>
                    <a:pt x="673150" y="178993"/>
                  </a:lnTo>
                  <a:lnTo>
                    <a:pt x="675716" y="182803"/>
                  </a:lnTo>
                  <a:lnTo>
                    <a:pt x="672807" y="198043"/>
                  </a:lnTo>
                  <a:lnTo>
                    <a:pt x="668972" y="201853"/>
                  </a:lnTo>
                  <a:lnTo>
                    <a:pt x="654850" y="203123"/>
                  </a:lnTo>
                  <a:lnTo>
                    <a:pt x="650887" y="203123"/>
                  </a:lnTo>
                  <a:lnTo>
                    <a:pt x="627735" y="196773"/>
                  </a:lnTo>
                  <a:lnTo>
                    <a:pt x="625170" y="196773"/>
                  </a:lnTo>
                  <a:lnTo>
                    <a:pt x="619925" y="203123"/>
                  </a:lnTo>
                  <a:lnTo>
                    <a:pt x="614375" y="204393"/>
                  </a:lnTo>
                  <a:lnTo>
                    <a:pt x="585025" y="192963"/>
                  </a:lnTo>
                  <a:lnTo>
                    <a:pt x="583374" y="190423"/>
                  </a:lnTo>
                  <a:lnTo>
                    <a:pt x="583488" y="186613"/>
                  </a:lnTo>
                  <a:lnTo>
                    <a:pt x="583603" y="182803"/>
                  </a:lnTo>
                  <a:lnTo>
                    <a:pt x="583679" y="180263"/>
                  </a:lnTo>
                  <a:lnTo>
                    <a:pt x="581520" y="178993"/>
                  </a:lnTo>
                  <a:lnTo>
                    <a:pt x="579120" y="178993"/>
                  </a:lnTo>
                  <a:lnTo>
                    <a:pt x="538899" y="184073"/>
                  </a:lnTo>
                  <a:lnTo>
                    <a:pt x="492163" y="228523"/>
                  </a:lnTo>
                  <a:lnTo>
                    <a:pt x="481838" y="256463"/>
                  </a:lnTo>
                  <a:lnTo>
                    <a:pt x="481787" y="257733"/>
                  </a:lnTo>
                  <a:lnTo>
                    <a:pt x="496773" y="300913"/>
                  </a:lnTo>
                  <a:lnTo>
                    <a:pt x="521919" y="316153"/>
                  </a:lnTo>
                  <a:lnTo>
                    <a:pt x="528789" y="316153"/>
                  </a:lnTo>
                  <a:lnTo>
                    <a:pt x="554964" y="309803"/>
                  </a:lnTo>
                  <a:lnTo>
                    <a:pt x="561289" y="311073"/>
                  </a:lnTo>
                  <a:lnTo>
                    <a:pt x="580872" y="323773"/>
                  </a:lnTo>
                  <a:lnTo>
                    <a:pt x="582980" y="328853"/>
                  </a:lnTo>
                  <a:lnTo>
                    <a:pt x="580567" y="340283"/>
                  </a:lnTo>
                  <a:lnTo>
                    <a:pt x="581291" y="346633"/>
                  </a:lnTo>
                  <a:lnTo>
                    <a:pt x="596163" y="378383"/>
                  </a:lnTo>
                  <a:lnTo>
                    <a:pt x="596646" y="384733"/>
                  </a:lnTo>
                  <a:lnTo>
                    <a:pt x="594969" y="391083"/>
                  </a:lnTo>
                  <a:lnTo>
                    <a:pt x="592594" y="402513"/>
                  </a:lnTo>
                  <a:lnTo>
                    <a:pt x="616064" y="483793"/>
                  </a:lnTo>
                  <a:lnTo>
                    <a:pt x="621372" y="486333"/>
                  </a:lnTo>
                  <a:lnTo>
                    <a:pt x="631748" y="486333"/>
                  </a:lnTo>
                  <a:lnTo>
                    <a:pt x="675182" y="446963"/>
                  </a:lnTo>
                  <a:lnTo>
                    <a:pt x="676744" y="440613"/>
                  </a:lnTo>
                  <a:lnTo>
                    <a:pt x="675347" y="429183"/>
                  </a:lnTo>
                  <a:lnTo>
                    <a:pt x="677481" y="424103"/>
                  </a:lnTo>
                  <a:lnTo>
                    <a:pt x="694956" y="407593"/>
                  </a:lnTo>
                  <a:lnTo>
                    <a:pt x="697903" y="399973"/>
                  </a:lnTo>
                  <a:lnTo>
                    <a:pt x="694664" y="377113"/>
                  </a:lnTo>
                  <a:lnTo>
                    <a:pt x="694372" y="368223"/>
                  </a:lnTo>
                  <a:lnTo>
                    <a:pt x="696036" y="359333"/>
                  </a:lnTo>
                  <a:lnTo>
                    <a:pt x="699554" y="350443"/>
                  </a:lnTo>
                  <a:lnTo>
                    <a:pt x="704850" y="342823"/>
                  </a:lnTo>
                  <a:lnTo>
                    <a:pt x="733742" y="309803"/>
                  </a:lnTo>
                  <a:lnTo>
                    <a:pt x="735812" y="305993"/>
                  </a:lnTo>
                  <a:lnTo>
                    <a:pt x="737730" y="292023"/>
                  </a:lnTo>
                  <a:lnTo>
                    <a:pt x="737895" y="290753"/>
                  </a:lnTo>
                  <a:lnTo>
                    <a:pt x="734834" y="288213"/>
                  </a:lnTo>
                  <a:lnTo>
                    <a:pt x="712546" y="292023"/>
                  </a:lnTo>
                  <a:lnTo>
                    <a:pt x="708533" y="290753"/>
                  </a:lnTo>
                  <a:lnTo>
                    <a:pt x="684974" y="256463"/>
                  </a:lnTo>
                  <a:lnTo>
                    <a:pt x="682269" y="251383"/>
                  </a:lnTo>
                  <a:lnTo>
                    <a:pt x="670699" y="219633"/>
                  </a:lnTo>
                  <a:lnTo>
                    <a:pt x="671893" y="218363"/>
                  </a:lnTo>
                  <a:lnTo>
                    <a:pt x="675906" y="217093"/>
                  </a:lnTo>
                  <a:lnTo>
                    <a:pt x="677837" y="217093"/>
                  </a:lnTo>
                  <a:lnTo>
                    <a:pt x="705891" y="262813"/>
                  </a:lnTo>
                  <a:lnTo>
                    <a:pt x="708113" y="267893"/>
                  </a:lnTo>
                  <a:lnTo>
                    <a:pt x="710565" y="278053"/>
                  </a:lnTo>
                  <a:lnTo>
                    <a:pt x="716013" y="280593"/>
                  </a:lnTo>
                  <a:lnTo>
                    <a:pt x="756500" y="262813"/>
                  </a:lnTo>
                  <a:lnTo>
                    <a:pt x="761199" y="257733"/>
                  </a:lnTo>
                  <a:lnTo>
                    <a:pt x="768515" y="242493"/>
                  </a:lnTo>
                  <a:lnTo>
                    <a:pt x="767613" y="238683"/>
                  </a:lnTo>
                  <a:lnTo>
                    <a:pt x="762228" y="233603"/>
                  </a:lnTo>
                  <a:lnTo>
                    <a:pt x="755484" y="227253"/>
                  </a:lnTo>
                  <a:lnTo>
                    <a:pt x="752525" y="227253"/>
                  </a:lnTo>
                  <a:lnTo>
                    <a:pt x="741019" y="233603"/>
                  </a:lnTo>
                  <a:lnTo>
                    <a:pt x="736371" y="232333"/>
                  </a:lnTo>
                  <a:lnTo>
                    <a:pt x="726516" y="217093"/>
                  </a:lnTo>
                  <a:lnTo>
                    <a:pt x="724039" y="213283"/>
                  </a:lnTo>
                  <a:lnTo>
                    <a:pt x="724509" y="210743"/>
                  </a:lnTo>
                  <a:lnTo>
                    <a:pt x="727748" y="208203"/>
                  </a:lnTo>
                  <a:lnTo>
                    <a:pt x="729792" y="208203"/>
                  </a:lnTo>
                  <a:lnTo>
                    <a:pt x="743242" y="220903"/>
                  </a:lnTo>
                  <a:lnTo>
                    <a:pt x="746188" y="222173"/>
                  </a:lnTo>
                  <a:lnTo>
                    <a:pt x="755421" y="220903"/>
                  </a:lnTo>
                  <a:lnTo>
                    <a:pt x="757389" y="220903"/>
                  </a:lnTo>
                  <a:lnTo>
                    <a:pt x="760615" y="225983"/>
                  </a:lnTo>
                  <a:lnTo>
                    <a:pt x="763676" y="227253"/>
                  </a:lnTo>
                  <a:lnTo>
                    <a:pt x="789127" y="227253"/>
                  </a:lnTo>
                  <a:lnTo>
                    <a:pt x="795604" y="229793"/>
                  </a:lnTo>
                  <a:lnTo>
                    <a:pt x="809358" y="246303"/>
                  </a:lnTo>
                  <a:lnTo>
                    <a:pt x="811491" y="247573"/>
                  </a:lnTo>
                  <a:lnTo>
                    <a:pt x="816673" y="247573"/>
                  </a:lnTo>
                  <a:lnTo>
                    <a:pt x="819277" y="250113"/>
                  </a:lnTo>
                  <a:lnTo>
                    <a:pt x="825614" y="279323"/>
                  </a:lnTo>
                  <a:lnTo>
                    <a:pt x="828167" y="285673"/>
                  </a:lnTo>
                  <a:lnTo>
                    <a:pt x="838746" y="299643"/>
                  </a:lnTo>
                  <a:lnTo>
                    <a:pt x="842378" y="299643"/>
                  </a:lnTo>
                  <a:lnTo>
                    <a:pt x="844016" y="297103"/>
                  </a:lnTo>
                  <a:lnTo>
                    <a:pt x="848868" y="290753"/>
                  </a:lnTo>
                  <a:lnTo>
                    <a:pt x="849782" y="286943"/>
                  </a:lnTo>
                  <a:lnTo>
                    <a:pt x="848868" y="275513"/>
                  </a:lnTo>
                  <a:lnTo>
                    <a:pt x="848766" y="274243"/>
                  </a:lnTo>
                  <a:lnTo>
                    <a:pt x="850773" y="267893"/>
                  </a:lnTo>
                  <a:lnTo>
                    <a:pt x="872045" y="245033"/>
                  </a:lnTo>
                  <a:lnTo>
                    <a:pt x="875588" y="243763"/>
                  </a:lnTo>
                  <a:lnTo>
                    <a:pt x="887349" y="243763"/>
                  </a:lnTo>
                  <a:lnTo>
                    <a:pt x="890371" y="245033"/>
                  </a:lnTo>
                  <a:lnTo>
                    <a:pt x="902233" y="265353"/>
                  </a:lnTo>
                  <a:lnTo>
                    <a:pt x="904595" y="266623"/>
                  </a:lnTo>
                  <a:lnTo>
                    <a:pt x="910336" y="266623"/>
                  </a:lnTo>
                  <a:lnTo>
                    <a:pt x="913206" y="267893"/>
                  </a:lnTo>
                  <a:lnTo>
                    <a:pt x="919822" y="285673"/>
                  </a:lnTo>
                  <a:lnTo>
                    <a:pt x="920203" y="288213"/>
                  </a:lnTo>
                  <a:lnTo>
                    <a:pt x="919454" y="297103"/>
                  </a:lnTo>
                  <a:lnTo>
                    <a:pt x="919353" y="298373"/>
                  </a:lnTo>
                  <a:lnTo>
                    <a:pt x="919251" y="299643"/>
                  </a:lnTo>
                  <a:lnTo>
                    <a:pt x="919137" y="300913"/>
                  </a:lnTo>
                  <a:lnTo>
                    <a:pt x="920305" y="305993"/>
                  </a:lnTo>
                  <a:lnTo>
                    <a:pt x="932129" y="325043"/>
                  </a:lnTo>
                  <a:lnTo>
                    <a:pt x="934097" y="327583"/>
                  </a:lnTo>
                  <a:lnTo>
                    <a:pt x="941120" y="331393"/>
                  </a:lnTo>
                  <a:lnTo>
                    <a:pt x="942695" y="330123"/>
                  </a:lnTo>
                  <a:lnTo>
                    <a:pt x="941070" y="317423"/>
                  </a:lnTo>
                  <a:lnTo>
                    <a:pt x="940117" y="316153"/>
                  </a:lnTo>
                  <a:lnTo>
                    <a:pt x="925410" y="300913"/>
                  </a:lnTo>
                  <a:lnTo>
                    <a:pt x="924394" y="297103"/>
                  </a:lnTo>
                  <a:lnTo>
                    <a:pt x="926553" y="284403"/>
                  </a:lnTo>
                  <a:lnTo>
                    <a:pt x="927671" y="283133"/>
                  </a:lnTo>
                  <a:lnTo>
                    <a:pt x="932916" y="283133"/>
                  </a:lnTo>
                  <a:lnTo>
                    <a:pt x="944067" y="298373"/>
                  </a:lnTo>
                  <a:lnTo>
                    <a:pt x="947254" y="298373"/>
                  </a:lnTo>
                  <a:lnTo>
                    <a:pt x="958291" y="288213"/>
                  </a:lnTo>
                  <a:lnTo>
                    <a:pt x="959561" y="283133"/>
                  </a:lnTo>
                  <a:lnTo>
                    <a:pt x="956462" y="271703"/>
                  </a:lnTo>
                  <a:lnTo>
                    <a:pt x="954849" y="267893"/>
                  </a:lnTo>
                  <a:lnTo>
                    <a:pt x="943330" y="256463"/>
                  </a:lnTo>
                  <a:lnTo>
                    <a:pt x="943279" y="252653"/>
                  </a:lnTo>
                  <a:lnTo>
                    <a:pt x="948626" y="246303"/>
                  </a:lnTo>
                  <a:lnTo>
                    <a:pt x="951699" y="246303"/>
                  </a:lnTo>
                  <a:lnTo>
                    <a:pt x="958354" y="248843"/>
                  </a:lnTo>
                  <a:lnTo>
                    <a:pt x="961059" y="248843"/>
                  </a:lnTo>
                  <a:lnTo>
                    <a:pt x="965390" y="246303"/>
                  </a:lnTo>
                  <a:lnTo>
                    <a:pt x="969721" y="243763"/>
                  </a:lnTo>
                  <a:lnTo>
                    <a:pt x="984872" y="234873"/>
                  </a:lnTo>
                  <a:lnTo>
                    <a:pt x="988377" y="229793"/>
                  </a:lnTo>
                  <a:lnTo>
                    <a:pt x="989926" y="220903"/>
                  </a:lnTo>
                  <a:lnTo>
                    <a:pt x="992149" y="208203"/>
                  </a:lnTo>
                  <a:lnTo>
                    <a:pt x="992822" y="204393"/>
                  </a:lnTo>
                  <a:lnTo>
                    <a:pt x="992365" y="203123"/>
                  </a:lnTo>
                  <a:lnTo>
                    <a:pt x="991895" y="201853"/>
                  </a:lnTo>
                  <a:lnTo>
                    <a:pt x="978242" y="186613"/>
                  </a:lnTo>
                  <a:lnTo>
                    <a:pt x="978128" y="184073"/>
                  </a:lnTo>
                  <a:lnTo>
                    <a:pt x="982306" y="178993"/>
                  </a:lnTo>
                  <a:lnTo>
                    <a:pt x="981633" y="176453"/>
                  </a:lnTo>
                  <a:lnTo>
                    <a:pt x="968006" y="173913"/>
                  </a:lnTo>
                  <a:lnTo>
                    <a:pt x="966800" y="170103"/>
                  </a:lnTo>
                  <a:lnTo>
                    <a:pt x="971384" y="162483"/>
                  </a:lnTo>
                  <a:lnTo>
                    <a:pt x="973467" y="162483"/>
                  </a:lnTo>
                  <a:lnTo>
                    <a:pt x="977620" y="167563"/>
                  </a:lnTo>
                  <a:lnTo>
                    <a:pt x="979741" y="167563"/>
                  </a:lnTo>
                  <a:lnTo>
                    <a:pt x="984008" y="165023"/>
                  </a:lnTo>
                  <a:lnTo>
                    <a:pt x="986243" y="166293"/>
                  </a:lnTo>
                  <a:lnTo>
                    <a:pt x="997445" y="173913"/>
                  </a:lnTo>
                  <a:lnTo>
                    <a:pt x="999274" y="176453"/>
                  </a:lnTo>
                  <a:lnTo>
                    <a:pt x="1003477" y="186613"/>
                  </a:lnTo>
                  <a:lnTo>
                    <a:pt x="1005840" y="187883"/>
                  </a:lnTo>
                  <a:lnTo>
                    <a:pt x="1010323" y="185343"/>
                  </a:lnTo>
                  <a:lnTo>
                    <a:pt x="1011161" y="182803"/>
                  </a:lnTo>
                  <a:lnTo>
                    <a:pt x="1003388" y="170103"/>
                  </a:lnTo>
                  <a:lnTo>
                    <a:pt x="1002842" y="170103"/>
                  </a:lnTo>
                  <a:lnTo>
                    <a:pt x="999705" y="167563"/>
                  </a:lnTo>
                  <a:lnTo>
                    <a:pt x="999147" y="165023"/>
                  </a:lnTo>
                  <a:lnTo>
                    <a:pt x="998880" y="163753"/>
                  </a:lnTo>
                  <a:lnTo>
                    <a:pt x="999451" y="162483"/>
                  </a:lnTo>
                  <a:lnTo>
                    <a:pt x="1001179" y="158673"/>
                  </a:lnTo>
                  <a:lnTo>
                    <a:pt x="1004062" y="152323"/>
                  </a:lnTo>
                  <a:lnTo>
                    <a:pt x="1006259" y="151053"/>
                  </a:lnTo>
                  <a:lnTo>
                    <a:pt x="1011275" y="152323"/>
                  </a:lnTo>
                  <a:lnTo>
                    <a:pt x="1013968" y="151053"/>
                  </a:lnTo>
                  <a:lnTo>
                    <a:pt x="1017600" y="135813"/>
                  </a:lnTo>
                  <a:lnTo>
                    <a:pt x="1019111" y="129463"/>
                  </a:lnTo>
                  <a:lnTo>
                    <a:pt x="1017905" y="124383"/>
                  </a:lnTo>
                  <a:lnTo>
                    <a:pt x="1002880" y="106603"/>
                  </a:lnTo>
                  <a:lnTo>
                    <a:pt x="1000391" y="105333"/>
                  </a:lnTo>
                  <a:lnTo>
                    <a:pt x="994460" y="104063"/>
                  </a:lnTo>
                  <a:lnTo>
                    <a:pt x="988517" y="102793"/>
                  </a:lnTo>
                  <a:lnTo>
                    <a:pt x="985824" y="97713"/>
                  </a:lnTo>
                  <a:lnTo>
                    <a:pt x="990295" y="87553"/>
                  </a:lnTo>
                  <a:lnTo>
                    <a:pt x="995464" y="82473"/>
                  </a:lnTo>
                  <a:lnTo>
                    <a:pt x="1039749" y="73583"/>
                  </a:lnTo>
                  <a:lnTo>
                    <a:pt x="1043482" y="77393"/>
                  </a:lnTo>
                  <a:lnTo>
                    <a:pt x="1043482" y="93903"/>
                  </a:lnTo>
                  <a:lnTo>
                    <a:pt x="1045692" y="98983"/>
                  </a:lnTo>
                  <a:lnTo>
                    <a:pt x="1064590" y="116763"/>
                  </a:lnTo>
                  <a:lnTo>
                    <a:pt x="1066711" y="115493"/>
                  </a:lnTo>
                  <a:lnTo>
                    <a:pt x="1068755" y="100253"/>
                  </a:lnTo>
                  <a:lnTo>
                    <a:pt x="1067117" y="95173"/>
                  </a:lnTo>
                  <a:lnTo>
                    <a:pt x="1055916" y="85013"/>
                  </a:lnTo>
                  <a:lnTo>
                    <a:pt x="1056449" y="82473"/>
                  </a:lnTo>
                  <a:lnTo>
                    <a:pt x="1076007" y="73583"/>
                  </a:lnTo>
                  <a:lnTo>
                    <a:pt x="1081595" y="71043"/>
                  </a:lnTo>
                  <a:lnTo>
                    <a:pt x="1085748" y="68503"/>
                  </a:lnTo>
                  <a:lnTo>
                    <a:pt x="1091819" y="59613"/>
                  </a:lnTo>
                  <a:close/>
                </a:path>
                <a:path w="1181734" h="575309">
                  <a:moveTo>
                    <a:pt x="1114132" y="377837"/>
                  </a:moveTo>
                  <a:lnTo>
                    <a:pt x="1101267" y="356666"/>
                  </a:lnTo>
                  <a:lnTo>
                    <a:pt x="1100670" y="356133"/>
                  </a:lnTo>
                  <a:lnTo>
                    <a:pt x="1073746" y="344805"/>
                  </a:lnTo>
                  <a:lnTo>
                    <a:pt x="1072642" y="344347"/>
                  </a:lnTo>
                  <a:lnTo>
                    <a:pt x="1071384" y="344436"/>
                  </a:lnTo>
                  <a:lnTo>
                    <a:pt x="1062304" y="350164"/>
                  </a:lnTo>
                  <a:lnTo>
                    <a:pt x="1060018" y="349631"/>
                  </a:lnTo>
                  <a:lnTo>
                    <a:pt x="1054544" y="340829"/>
                  </a:lnTo>
                  <a:lnTo>
                    <a:pt x="1052995" y="340169"/>
                  </a:lnTo>
                  <a:lnTo>
                    <a:pt x="1049134" y="340969"/>
                  </a:lnTo>
                  <a:lnTo>
                    <a:pt x="1047877" y="343535"/>
                  </a:lnTo>
                  <a:lnTo>
                    <a:pt x="1052715" y="353466"/>
                  </a:lnTo>
                  <a:lnTo>
                    <a:pt x="1053388" y="354101"/>
                  </a:lnTo>
                  <a:lnTo>
                    <a:pt x="1072680" y="361950"/>
                  </a:lnTo>
                  <a:lnTo>
                    <a:pt x="1073353" y="362572"/>
                  </a:lnTo>
                  <a:lnTo>
                    <a:pt x="1080033" y="375767"/>
                  </a:lnTo>
                  <a:lnTo>
                    <a:pt x="1081087" y="376516"/>
                  </a:lnTo>
                  <a:lnTo>
                    <a:pt x="1089418" y="377558"/>
                  </a:lnTo>
                  <a:lnTo>
                    <a:pt x="1090599" y="377126"/>
                  </a:lnTo>
                  <a:lnTo>
                    <a:pt x="1096111" y="371043"/>
                  </a:lnTo>
                  <a:lnTo>
                    <a:pt x="1098613" y="371043"/>
                  </a:lnTo>
                  <a:lnTo>
                    <a:pt x="1107414" y="380466"/>
                  </a:lnTo>
                  <a:lnTo>
                    <a:pt x="1108329" y="380885"/>
                  </a:lnTo>
                  <a:lnTo>
                    <a:pt x="1112253" y="381025"/>
                  </a:lnTo>
                  <a:lnTo>
                    <a:pt x="1114132" y="377837"/>
                  </a:lnTo>
                  <a:close/>
                </a:path>
                <a:path w="1181734" h="575309">
                  <a:moveTo>
                    <a:pt x="1114234" y="455307"/>
                  </a:moveTo>
                  <a:lnTo>
                    <a:pt x="1092771" y="398322"/>
                  </a:lnTo>
                  <a:lnTo>
                    <a:pt x="1090853" y="393204"/>
                  </a:lnTo>
                  <a:lnTo>
                    <a:pt x="1083691" y="392950"/>
                  </a:lnTo>
                  <a:lnTo>
                    <a:pt x="1075944" y="409676"/>
                  </a:lnTo>
                  <a:lnTo>
                    <a:pt x="1072057" y="410984"/>
                  </a:lnTo>
                  <a:lnTo>
                    <a:pt x="1060437" y="404799"/>
                  </a:lnTo>
                  <a:lnTo>
                    <a:pt x="1059218" y="401485"/>
                  </a:lnTo>
                  <a:lnTo>
                    <a:pt x="1061758" y="395008"/>
                  </a:lnTo>
                  <a:lnTo>
                    <a:pt x="1059624" y="391058"/>
                  </a:lnTo>
                  <a:lnTo>
                    <a:pt x="1046949" y="388366"/>
                  </a:lnTo>
                  <a:lnTo>
                    <a:pt x="1045133" y="388772"/>
                  </a:lnTo>
                  <a:lnTo>
                    <a:pt x="999655" y="422452"/>
                  </a:lnTo>
                  <a:lnTo>
                    <a:pt x="971753" y="431787"/>
                  </a:lnTo>
                  <a:lnTo>
                    <a:pt x="970127" y="433755"/>
                  </a:lnTo>
                  <a:lnTo>
                    <a:pt x="963968" y="482574"/>
                  </a:lnTo>
                  <a:lnTo>
                    <a:pt x="966038" y="485521"/>
                  </a:lnTo>
                  <a:lnTo>
                    <a:pt x="980490" y="488772"/>
                  </a:lnTo>
                  <a:lnTo>
                    <a:pt x="981798" y="488657"/>
                  </a:lnTo>
                  <a:lnTo>
                    <a:pt x="1016215" y="474421"/>
                  </a:lnTo>
                  <a:lnTo>
                    <a:pt x="1017574" y="474319"/>
                  </a:lnTo>
                  <a:lnTo>
                    <a:pt x="1043787" y="480936"/>
                  </a:lnTo>
                  <a:lnTo>
                    <a:pt x="1045527" y="482714"/>
                  </a:lnTo>
                  <a:lnTo>
                    <a:pt x="1049439" y="499973"/>
                  </a:lnTo>
                  <a:lnTo>
                    <a:pt x="1051941" y="501980"/>
                  </a:lnTo>
                  <a:lnTo>
                    <a:pt x="1080020" y="501980"/>
                  </a:lnTo>
                  <a:lnTo>
                    <a:pt x="1081862" y="501053"/>
                  </a:lnTo>
                  <a:lnTo>
                    <a:pt x="1113942" y="457504"/>
                  </a:lnTo>
                  <a:lnTo>
                    <a:pt x="1114234" y="455307"/>
                  </a:lnTo>
                  <a:close/>
                </a:path>
                <a:path w="1181734" h="575309">
                  <a:moveTo>
                    <a:pt x="1156182" y="518629"/>
                  </a:moveTo>
                  <a:lnTo>
                    <a:pt x="1155979" y="517461"/>
                  </a:lnTo>
                  <a:lnTo>
                    <a:pt x="1155585" y="515213"/>
                  </a:lnTo>
                  <a:lnTo>
                    <a:pt x="1152906" y="514248"/>
                  </a:lnTo>
                  <a:lnTo>
                    <a:pt x="1143685" y="522020"/>
                  </a:lnTo>
                  <a:lnTo>
                    <a:pt x="1119416" y="533984"/>
                  </a:lnTo>
                  <a:lnTo>
                    <a:pt x="1119517" y="537260"/>
                  </a:lnTo>
                  <a:lnTo>
                    <a:pt x="1124419" y="539292"/>
                  </a:lnTo>
                  <a:lnTo>
                    <a:pt x="1125435" y="539203"/>
                  </a:lnTo>
                  <a:lnTo>
                    <a:pt x="1155661" y="519811"/>
                  </a:lnTo>
                  <a:lnTo>
                    <a:pt x="1156182" y="518629"/>
                  </a:lnTo>
                  <a:close/>
                </a:path>
                <a:path w="1181734" h="575309">
                  <a:moveTo>
                    <a:pt x="1181582" y="502450"/>
                  </a:moveTo>
                  <a:lnTo>
                    <a:pt x="1174864" y="492569"/>
                  </a:lnTo>
                  <a:lnTo>
                    <a:pt x="1171308" y="493483"/>
                  </a:lnTo>
                  <a:lnTo>
                    <a:pt x="1170470" y="502119"/>
                  </a:lnTo>
                  <a:lnTo>
                    <a:pt x="1170051" y="502869"/>
                  </a:lnTo>
                  <a:lnTo>
                    <a:pt x="1163688" y="507733"/>
                  </a:lnTo>
                  <a:lnTo>
                    <a:pt x="1163307" y="508292"/>
                  </a:lnTo>
                  <a:lnTo>
                    <a:pt x="1162837" y="510095"/>
                  </a:lnTo>
                  <a:lnTo>
                    <a:pt x="1162151" y="512699"/>
                  </a:lnTo>
                  <a:lnTo>
                    <a:pt x="1165034" y="514794"/>
                  </a:lnTo>
                  <a:lnTo>
                    <a:pt x="1181201" y="504317"/>
                  </a:lnTo>
                  <a:lnTo>
                    <a:pt x="1181582" y="502450"/>
                  </a:lnTo>
                  <a:close/>
                </a:path>
              </a:pathLst>
            </a:custGeom>
            <a:solidFill>
              <a:srgbClr val="FFFFFF"/>
            </a:solidFill>
          </p:spPr>
          <p:txBody>
            <a:bodyPr wrap="square" lIns="0" tIns="0" rIns="0" bIns="0" rtlCol="0"/>
            <a:lstStyle/>
            <a:p>
              <a:endParaRPr dirty="0">
                <a:latin typeface="Arial" panose="020B0604020202020204" pitchFamily="34" charset="0"/>
              </a:endParaRPr>
            </a:p>
          </p:txBody>
        </p:sp>
      </p:grpSp>
      <p:sp>
        <p:nvSpPr>
          <p:cNvPr id="83" name="TextBox 82">
            <a:extLst>
              <a:ext uri="{FF2B5EF4-FFF2-40B4-BE49-F238E27FC236}">
                <a16:creationId xmlns:a16="http://schemas.microsoft.com/office/drawing/2014/main" id="{5DF433AA-1B30-BC94-7474-3AFB70FCAB89}"/>
              </a:ext>
            </a:extLst>
          </p:cNvPr>
          <p:cNvSpPr txBox="1"/>
          <p:nvPr/>
        </p:nvSpPr>
        <p:spPr>
          <a:xfrm>
            <a:off x="6573506" y="3861961"/>
            <a:ext cx="6096000" cy="707886"/>
          </a:xfrm>
          <a:prstGeom prst="rect">
            <a:avLst/>
          </a:prstGeom>
          <a:noFill/>
        </p:spPr>
        <p:txBody>
          <a:bodyPr wrap="square">
            <a:spAutoFit/>
          </a:bodyPr>
          <a:lstStyle/>
          <a:p>
            <a:pPr marL="577850">
              <a:lnSpc>
                <a:spcPct val="100000"/>
              </a:lnSpc>
              <a:spcBef>
                <a:spcPts val="1470"/>
              </a:spcBef>
            </a:pPr>
            <a:r>
              <a:rPr lang="en-PH" sz="6000" baseline="-7856" dirty="0">
                <a:solidFill>
                  <a:srgbClr val="0E1D36"/>
                </a:solidFill>
                <a:latin typeface="Arial" panose="020B0604020202020204" pitchFamily="34" charset="0"/>
                <a:cs typeface="Arial" panose="020B0604020202020204" pitchFamily="34" charset="0"/>
              </a:rPr>
              <a:t>50</a:t>
            </a:r>
            <a:r>
              <a:rPr lang="en-PH" sz="6000" spc="667" baseline="-7856" dirty="0">
                <a:solidFill>
                  <a:srgbClr val="0E1D36"/>
                </a:solidFill>
                <a:latin typeface="Arial" panose="020B0604020202020204" pitchFamily="34" charset="0"/>
                <a:cs typeface="Arial" panose="020B0604020202020204" pitchFamily="34" charset="0"/>
              </a:rPr>
              <a:t> </a:t>
            </a:r>
            <a:r>
              <a:rPr lang="en-PH" sz="1800" dirty="0">
                <a:solidFill>
                  <a:srgbClr val="0E1D36"/>
                </a:solidFill>
                <a:latin typeface="Arial" panose="020B0604020202020204" pitchFamily="34" charset="0"/>
                <a:cs typeface="Arial" panose="020B0604020202020204" pitchFamily="34" charset="0"/>
              </a:rPr>
              <a:t>U.S.</a:t>
            </a:r>
            <a:r>
              <a:rPr lang="en-PH" sz="1800" spc="20" dirty="0">
                <a:solidFill>
                  <a:srgbClr val="0E1D36"/>
                </a:solidFill>
                <a:latin typeface="Arial" panose="020B0604020202020204" pitchFamily="34" charset="0"/>
                <a:cs typeface="Arial" panose="020B0604020202020204" pitchFamily="34" charset="0"/>
              </a:rPr>
              <a:t> </a:t>
            </a:r>
            <a:r>
              <a:rPr lang="en-PH" sz="1800" spc="-10" dirty="0">
                <a:solidFill>
                  <a:srgbClr val="0E1D36"/>
                </a:solidFill>
                <a:latin typeface="Arial" panose="020B0604020202020204" pitchFamily="34" charset="0"/>
                <a:cs typeface="Arial" panose="020B0604020202020204" pitchFamily="34" charset="0"/>
              </a:rPr>
              <a:t>States</a:t>
            </a:r>
            <a:endParaRPr lang="en-PH" sz="1800" dirty="0">
              <a:latin typeface="Arial" panose="020B0604020202020204" pitchFamily="34" charset="0"/>
              <a:cs typeface="Arial" panose="020B0604020202020204" pitchFamily="34" charset="0"/>
            </a:endParaRPr>
          </a:p>
        </p:txBody>
      </p:sp>
      <p:grpSp>
        <p:nvGrpSpPr>
          <p:cNvPr id="10" name="object 68">
            <a:extLst>
              <a:ext uri="{FF2B5EF4-FFF2-40B4-BE49-F238E27FC236}">
                <a16:creationId xmlns:a16="http://schemas.microsoft.com/office/drawing/2014/main" id="{6C82E377-1A85-296E-C09F-3E78C589BCDB}"/>
              </a:ext>
            </a:extLst>
          </p:cNvPr>
          <p:cNvGrpSpPr/>
          <p:nvPr/>
        </p:nvGrpSpPr>
        <p:grpSpPr>
          <a:xfrm>
            <a:off x="4465859" y="3543134"/>
            <a:ext cx="407851" cy="407851"/>
            <a:chOff x="7582931" y="6073940"/>
            <a:chExt cx="636905" cy="636905"/>
          </a:xfrm>
        </p:grpSpPr>
        <p:sp>
          <p:nvSpPr>
            <p:cNvPr id="11" name="object 69">
              <a:extLst>
                <a:ext uri="{FF2B5EF4-FFF2-40B4-BE49-F238E27FC236}">
                  <a16:creationId xmlns:a16="http://schemas.microsoft.com/office/drawing/2014/main" id="{AFEE9E98-CF7E-9F1E-9792-743AD40F4CCA}"/>
                </a:ext>
              </a:extLst>
            </p:cNvPr>
            <p:cNvSpPr/>
            <p:nvPr/>
          </p:nvSpPr>
          <p:spPr>
            <a:xfrm>
              <a:off x="7582931" y="6073940"/>
              <a:ext cx="636905" cy="636905"/>
            </a:xfrm>
            <a:custGeom>
              <a:avLst/>
              <a:gdLst/>
              <a:ahLst/>
              <a:cxnLst/>
              <a:rect l="l" t="t" r="r" b="b"/>
              <a:pathLst>
                <a:path w="636904" h="636904">
                  <a:moveTo>
                    <a:pt x="636713" y="0"/>
                  </a:moveTo>
                  <a:lnTo>
                    <a:pt x="0" y="0"/>
                  </a:lnTo>
                  <a:lnTo>
                    <a:pt x="0" y="636713"/>
                  </a:lnTo>
                  <a:lnTo>
                    <a:pt x="636713" y="636713"/>
                  </a:lnTo>
                  <a:lnTo>
                    <a:pt x="636713" y="0"/>
                  </a:lnTo>
                  <a:close/>
                </a:path>
              </a:pathLst>
            </a:custGeom>
            <a:solidFill>
              <a:srgbClr val="0E1D36"/>
            </a:solidFill>
          </p:spPr>
          <p:txBody>
            <a:bodyPr wrap="square" lIns="0" tIns="0" rIns="0" bIns="0" rtlCol="0"/>
            <a:lstStyle/>
            <a:p>
              <a:endParaRPr dirty="0">
                <a:latin typeface="Arial" panose="020B0604020202020204" pitchFamily="34" charset="0"/>
              </a:endParaRPr>
            </a:p>
          </p:txBody>
        </p:sp>
        <p:sp>
          <p:nvSpPr>
            <p:cNvPr id="12" name="object 70">
              <a:extLst>
                <a:ext uri="{FF2B5EF4-FFF2-40B4-BE49-F238E27FC236}">
                  <a16:creationId xmlns:a16="http://schemas.microsoft.com/office/drawing/2014/main" id="{410E8088-48B4-FB5C-C80A-0F904EE1B30B}"/>
                </a:ext>
              </a:extLst>
            </p:cNvPr>
            <p:cNvSpPr/>
            <p:nvPr/>
          </p:nvSpPr>
          <p:spPr>
            <a:xfrm>
              <a:off x="7692269" y="6188055"/>
              <a:ext cx="418465" cy="408940"/>
            </a:xfrm>
            <a:custGeom>
              <a:avLst/>
              <a:gdLst/>
              <a:ahLst/>
              <a:cxnLst/>
              <a:rect l="l" t="t" r="r" b="b"/>
              <a:pathLst>
                <a:path w="418465" h="408940">
                  <a:moveTo>
                    <a:pt x="104509" y="0"/>
                  </a:moveTo>
                  <a:lnTo>
                    <a:pt x="63827" y="8020"/>
                  </a:lnTo>
                  <a:lnTo>
                    <a:pt x="30607" y="29893"/>
                  </a:lnTo>
                  <a:lnTo>
                    <a:pt x="8211" y="62333"/>
                  </a:lnTo>
                  <a:lnTo>
                    <a:pt x="0" y="102059"/>
                  </a:lnTo>
                  <a:lnTo>
                    <a:pt x="8211" y="141791"/>
                  </a:lnTo>
                  <a:lnTo>
                    <a:pt x="30607" y="174235"/>
                  </a:lnTo>
                  <a:lnTo>
                    <a:pt x="63827" y="196109"/>
                  </a:lnTo>
                  <a:lnTo>
                    <a:pt x="104509" y="204129"/>
                  </a:lnTo>
                  <a:lnTo>
                    <a:pt x="104509" y="204349"/>
                  </a:lnTo>
                  <a:lnTo>
                    <a:pt x="63827" y="212370"/>
                  </a:lnTo>
                  <a:lnTo>
                    <a:pt x="30607" y="234244"/>
                  </a:lnTo>
                  <a:lnTo>
                    <a:pt x="8211" y="266688"/>
                  </a:lnTo>
                  <a:lnTo>
                    <a:pt x="30" y="306273"/>
                  </a:lnTo>
                  <a:lnTo>
                    <a:pt x="0" y="306419"/>
                  </a:lnTo>
                  <a:lnTo>
                    <a:pt x="8211" y="346145"/>
                  </a:lnTo>
                  <a:lnTo>
                    <a:pt x="30607" y="378586"/>
                  </a:lnTo>
                  <a:lnTo>
                    <a:pt x="63827" y="400459"/>
                  </a:lnTo>
                  <a:lnTo>
                    <a:pt x="104509" y="408479"/>
                  </a:lnTo>
                  <a:lnTo>
                    <a:pt x="145188" y="400459"/>
                  </a:lnTo>
                  <a:lnTo>
                    <a:pt x="178408" y="378586"/>
                  </a:lnTo>
                  <a:lnTo>
                    <a:pt x="200806" y="346145"/>
                  </a:lnTo>
                  <a:lnTo>
                    <a:pt x="209019" y="306419"/>
                  </a:lnTo>
                  <a:lnTo>
                    <a:pt x="209019" y="306273"/>
                  </a:lnTo>
                  <a:lnTo>
                    <a:pt x="418009" y="306273"/>
                  </a:lnTo>
                  <a:lnTo>
                    <a:pt x="409826" y="266688"/>
                  </a:lnTo>
                  <a:lnTo>
                    <a:pt x="387427" y="234244"/>
                  </a:lnTo>
                  <a:lnTo>
                    <a:pt x="354208" y="212370"/>
                  </a:lnTo>
                  <a:lnTo>
                    <a:pt x="313529" y="204349"/>
                  </a:lnTo>
                  <a:lnTo>
                    <a:pt x="313529" y="204129"/>
                  </a:lnTo>
                  <a:lnTo>
                    <a:pt x="354208" y="196109"/>
                  </a:lnTo>
                  <a:lnTo>
                    <a:pt x="387427" y="174235"/>
                  </a:lnTo>
                  <a:lnTo>
                    <a:pt x="409826" y="141791"/>
                  </a:lnTo>
                  <a:lnTo>
                    <a:pt x="418039" y="102059"/>
                  </a:lnTo>
                  <a:lnTo>
                    <a:pt x="209019" y="102059"/>
                  </a:lnTo>
                  <a:lnTo>
                    <a:pt x="200806" y="62333"/>
                  </a:lnTo>
                  <a:lnTo>
                    <a:pt x="178408" y="29893"/>
                  </a:lnTo>
                  <a:lnTo>
                    <a:pt x="145188" y="8020"/>
                  </a:lnTo>
                  <a:lnTo>
                    <a:pt x="104509" y="0"/>
                  </a:lnTo>
                  <a:close/>
                </a:path>
                <a:path w="418465" h="408940">
                  <a:moveTo>
                    <a:pt x="418009" y="306273"/>
                  </a:moveTo>
                  <a:lnTo>
                    <a:pt x="209019" y="306273"/>
                  </a:lnTo>
                  <a:lnTo>
                    <a:pt x="209019" y="306419"/>
                  </a:lnTo>
                  <a:lnTo>
                    <a:pt x="217233" y="346145"/>
                  </a:lnTo>
                  <a:lnTo>
                    <a:pt x="239631" y="378586"/>
                  </a:lnTo>
                  <a:lnTo>
                    <a:pt x="272851" y="400459"/>
                  </a:lnTo>
                  <a:lnTo>
                    <a:pt x="313529" y="408479"/>
                  </a:lnTo>
                  <a:lnTo>
                    <a:pt x="354208" y="400459"/>
                  </a:lnTo>
                  <a:lnTo>
                    <a:pt x="387427" y="378586"/>
                  </a:lnTo>
                  <a:lnTo>
                    <a:pt x="409826" y="346145"/>
                  </a:lnTo>
                  <a:lnTo>
                    <a:pt x="418039" y="306419"/>
                  </a:lnTo>
                  <a:lnTo>
                    <a:pt x="418009" y="306273"/>
                  </a:lnTo>
                  <a:close/>
                </a:path>
                <a:path w="418465" h="408940">
                  <a:moveTo>
                    <a:pt x="313529" y="0"/>
                  </a:moveTo>
                  <a:lnTo>
                    <a:pt x="272851" y="8020"/>
                  </a:lnTo>
                  <a:lnTo>
                    <a:pt x="239631" y="29893"/>
                  </a:lnTo>
                  <a:lnTo>
                    <a:pt x="217233" y="62333"/>
                  </a:lnTo>
                  <a:lnTo>
                    <a:pt x="209019" y="102059"/>
                  </a:lnTo>
                  <a:lnTo>
                    <a:pt x="418039" y="102059"/>
                  </a:lnTo>
                  <a:lnTo>
                    <a:pt x="409826" y="62333"/>
                  </a:lnTo>
                  <a:lnTo>
                    <a:pt x="387427" y="29893"/>
                  </a:lnTo>
                  <a:lnTo>
                    <a:pt x="354208" y="8020"/>
                  </a:lnTo>
                  <a:lnTo>
                    <a:pt x="313529" y="0"/>
                  </a:lnTo>
                  <a:close/>
                </a:path>
              </a:pathLst>
            </a:custGeom>
            <a:solidFill>
              <a:srgbClr val="87EB89"/>
            </a:solidFill>
          </p:spPr>
          <p:txBody>
            <a:bodyPr wrap="square" lIns="0" tIns="0" rIns="0" bIns="0" rtlCol="0"/>
            <a:lstStyle/>
            <a:p>
              <a:endParaRPr dirty="0">
                <a:latin typeface="Arial" panose="020B0604020202020204" pitchFamily="34" charset="0"/>
              </a:endParaRPr>
            </a:p>
          </p:txBody>
        </p:sp>
      </p:grpSp>
    </p:spTree>
    <p:extLst>
      <p:ext uri="{BB962C8B-B14F-4D97-AF65-F5344CB8AC3E}">
        <p14:creationId xmlns:p14="http://schemas.microsoft.com/office/powerpoint/2010/main" val="1073841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itle 73">
            <a:extLst>
              <a:ext uri="{FF2B5EF4-FFF2-40B4-BE49-F238E27FC236}">
                <a16:creationId xmlns:a16="http://schemas.microsoft.com/office/drawing/2014/main" id="{793D861F-860C-F0B9-DFEC-267D1311143C}"/>
              </a:ext>
            </a:extLst>
          </p:cNvPr>
          <p:cNvSpPr>
            <a:spLocks noGrp="1"/>
          </p:cNvSpPr>
          <p:nvPr>
            <p:ph type="title"/>
          </p:nvPr>
        </p:nvSpPr>
        <p:spPr>
          <a:xfrm>
            <a:off x="457947" y="460607"/>
            <a:ext cx="9994900" cy="1325563"/>
          </a:xfrm>
        </p:spPr>
        <p:txBody>
          <a:bodyPr/>
          <a:lstStyle/>
          <a:p>
            <a:r>
              <a:rPr lang="en-PH" dirty="0"/>
              <a:t>What is the G2E Difference?</a:t>
            </a:r>
          </a:p>
        </p:txBody>
      </p:sp>
      <p:sp>
        <p:nvSpPr>
          <p:cNvPr id="82" name="object 50">
            <a:extLst>
              <a:ext uri="{FF2B5EF4-FFF2-40B4-BE49-F238E27FC236}">
                <a16:creationId xmlns:a16="http://schemas.microsoft.com/office/drawing/2014/main" id="{61A51E05-15B1-495A-F5FE-8A52F723E892}"/>
              </a:ext>
            </a:extLst>
          </p:cNvPr>
          <p:cNvSpPr/>
          <p:nvPr/>
        </p:nvSpPr>
        <p:spPr>
          <a:xfrm>
            <a:off x="4786340" y="1804064"/>
            <a:ext cx="3377945" cy="3675699"/>
          </a:xfrm>
          <a:custGeom>
            <a:avLst/>
            <a:gdLst/>
            <a:ahLst/>
            <a:cxnLst/>
            <a:rect l="l" t="t" r="r" b="b"/>
            <a:pathLst>
              <a:path w="8342630" h="2779395">
                <a:moveTo>
                  <a:pt x="8342300" y="0"/>
                </a:moveTo>
                <a:lnTo>
                  <a:pt x="0" y="0"/>
                </a:lnTo>
                <a:lnTo>
                  <a:pt x="0" y="2779266"/>
                </a:lnTo>
                <a:lnTo>
                  <a:pt x="8342300" y="2779266"/>
                </a:lnTo>
                <a:lnTo>
                  <a:pt x="8342300" y="0"/>
                </a:lnTo>
                <a:close/>
              </a:path>
            </a:pathLst>
          </a:custGeom>
          <a:solidFill>
            <a:schemeClr val="accent3"/>
          </a:solidFill>
        </p:spPr>
        <p:txBody>
          <a:bodyPr wrap="square" lIns="0" tIns="0" rIns="0" bIns="0" rtlCol="0"/>
          <a:lstStyle/>
          <a:p>
            <a:endParaRPr dirty="0">
              <a:latin typeface="Arial" panose="020B0604020202020204" pitchFamily="34" charset="0"/>
            </a:endParaRPr>
          </a:p>
        </p:txBody>
      </p:sp>
      <p:sp>
        <p:nvSpPr>
          <p:cNvPr id="84" name="TextBox 83">
            <a:extLst>
              <a:ext uri="{FF2B5EF4-FFF2-40B4-BE49-F238E27FC236}">
                <a16:creationId xmlns:a16="http://schemas.microsoft.com/office/drawing/2014/main" id="{36FACEED-9310-F176-D4E1-F47AB6AE90CE}"/>
              </a:ext>
            </a:extLst>
          </p:cNvPr>
          <p:cNvSpPr txBox="1"/>
          <p:nvPr/>
        </p:nvSpPr>
        <p:spPr>
          <a:xfrm>
            <a:off x="5118653" y="2408559"/>
            <a:ext cx="2745398" cy="2877711"/>
          </a:xfrm>
          <a:prstGeom prst="rect">
            <a:avLst/>
          </a:prstGeom>
          <a:noFill/>
        </p:spPr>
        <p:txBody>
          <a:bodyPr wrap="square">
            <a:spAutoFit/>
          </a:bodyPr>
          <a:lstStyle/>
          <a:p>
            <a:r>
              <a:rPr lang="en-US" sz="1200" dirty="0">
                <a:solidFill>
                  <a:schemeClr val="bg1"/>
                </a:solidFill>
                <a:latin typeface="Arial" panose="020B0604020202020204" pitchFamily="34" charset="0"/>
              </a:rPr>
              <a:t>G2E is the premier gaming show in the world. It’s where all the big players come to display their latest and greatest. It’s where all the best customers come to make sure they’re keeping current with the best available games. We’re very proud to have been here 25 years since the inception in 2001 of G2E. This is the place to be if you want to see the latest and greatest in the gaming space.</a:t>
            </a:r>
          </a:p>
          <a:p>
            <a:endParaRPr lang="en-US" sz="1200" dirty="0">
              <a:solidFill>
                <a:schemeClr val="bg1"/>
              </a:solidFill>
              <a:latin typeface="Arial" panose="020B0604020202020204" pitchFamily="34" charset="0"/>
              <a:cs typeface="Arial" panose="020B0604020202020204" pitchFamily="34" charset="0"/>
            </a:endParaRPr>
          </a:p>
          <a:p>
            <a:pPr marL="714375" indent="-171450"/>
            <a:r>
              <a:rPr lang="en-PH" sz="1300" dirty="0">
                <a:solidFill>
                  <a:schemeClr val="bg1"/>
                </a:solidFill>
                <a:latin typeface="Arial" panose="020B0604020202020204" pitchFamily="34" charset="0"/>
                <a:cs typeface="Arial" panose="020B0604020202020204" pitchFamily="34" charset="0"/>
              </a:rPr>
              <a:t>—</a:t>
            </a:r>
            <a:r>
              <a:rPr lang="en-PH" sz="1300" spc="110" dirty="0">
                <a:solidFill>
                  <a:schemeClr val="bg1"/>
                </a:solidFill>
                <a:latin typeface="Arial" panose="020B0604020202020204" pitchFamily="34" charset="0"/>
                <a:cs typeface="Arial" panose="020B0604020202020204" pitchFamily="34" charset="0"/>
              </a:rPr>
              <a:t> </a:t>
            </a:r>
            <a:r>
              <a:rPr lang="en-US" sz="1200" dirty="0">
                <a:solidFill>
                  <a:schemeClr val="bg1"/>
                </a:solidFill>
                <a:latin typeface="Arial" panose="020B0604020202020204" pitchFamily="34" charset="0"/>
              </a:rPr>
              <a:t>Sean Evans, Ainsworth Game Technology</a:t>
            </a:r>
            <a:endParaRPr lang="en-PH" sz="1300" dirty="0">
              <a:solidFill>
                <a:schemeClr val="bg1"/>
              </a:solidFill>
              <a:latin typeface="Arial" panose="020B0604020202020204" pitchFamily="34" charset="0"/>
              <a:cs typeface="Arial" panose="020B0604020202020204" pitchFamily="34" charset="0"/>
            </a:endParaRPr>
          </a:p>
        </p:txBody>
      </p:sp>
      <p:sp>
        <p:nvSpPr>
          <p:cNvPr id="85" name="object 51">
            <a:extLst>
              <a:ext uri="{FF2B5EF4-FFF2-40B4-BE49-F238E27FC236}">
                <a16:creationId xmlns:a16="http://schemas.microsoft.com/office/drawing/2014/main" id="{F94D2AEA-17D7-6BDA-E825-EBF81B8E6ABB}"/>
              </a:ext>
            </a:extLst>
          </p:cNvPr>
          <p:cNvSpPr/>
          <p:nvPr/>
        </p:nvSpPr>
        <p:spPr>
          <a:xfrm flipH="1">
            <a:off x="7159845" y="1799668"/>
            <a:ext cx="865505" cy="477520"/>
          </a:xfrm>
          <a:custGeom>
            <a:avLst/>
            <a:gdLst/>
            <a:ahLst/>
            <a:cxnLst/>
            <a:rect l="l" t="t" r="r" b="b"/>
            <a:pathLst>
              <a:path w="865505" h="477520">
                <a:moveTo>
                  <a:pt x="861542" y="0"/>
                </a:moveTo>
                <a:lnTo>
                  <a:pt x="561740" y="0"/>
                </a:lnTo>
                <a:lnTo>
                  <a:pt x="542391" y="19472"/>
                </a:lnTo>
                <a:lnTo>
                  <a:pt x="513073" y="55282"/>
                </a:lnTo>
                <a:lnTo>
                  <a:pt x="482838" y="102469"/>
                </a:lnTo>
                <a:lnTo>
                  <a:pt x="461242" y="150832"/>
                </a:lnTo>
                <a:lnTo>
                  <a:pt x="448284" y="200371"/>
                </a:lnTo>
                <a:lnTo>
                  <a:pt x="443965" y="251087"/>
                </a:lnTo>
                <a:lnTo>
                  <a:pt x="445502" y="280866"/>
                </a:lnTo>
                <a:lnTo>
                  <a:pt x="457805" y="336886"/>
                </a:lnTo>
                <a:lnTo>
                  <a:pt x="482148" y="387537"/>
                </a:lnTo>
                <a:lnTo>
                  <a:pt x="516964" y="428896"/>
                </a:lnTo>
                <a:lnTo>
                  <a:pt x="561629" y="459589"/>
                </a:lnTo>
                <a:lnTo>
                  <a:pt x="613985" y="475295"/>
                </a:lnTo>
                <a:lnTo>
                  <a:pt x="642912" y="477258"/>
                </a:lnTo>
                <a:lnTo>
                  <a:pt x="678412" y="474445"/>
                </a:lnTo>
                <a:lnTo>
                  <a:pt x="739404" y="451933"/>
                </a:lnTo>
                <a:lnTo>
                  <a:pt x="785740" y="408611"/>
                </a:lnTo>
                <a:lnTo>
                  <a:pt x="809562" y="354684"/>
                </a:lnTo>
                <a:lnTo>
                  <a:pt x="809955" y="296014"/>
                </a:lnTo>
                <a:lnTo>
                  <a:pt x="789274" y="248109"/>
                </a:lnTo>
                <a:lnTo>
                  <a:pt x="749352" y="212248"/>
                </a:lnTo>
                <a:lnTo>
                  <a:pt x="698832" y="189999"/>
                </a:lnTo>
                <a:lnTo>
                  <a:pt x="670136" y="184073"/>
                </a:lnTo>
                <a:lnTo>
                  <a:pt x="682568" y="155148"/>
                </a:lnTo>
                <a:lnTo>
                  <a:pt x="719215" y="102795"/>
                </a:lnTo>
                <a:lnTo>
                  <a:pt x="770655" y="57641"/>
                </a:lnTo>
                <a:lnTo>
                  <a:pt x="831387" y="18898"/>
                </a:lnTo>
                <a:lnTo>
                  <a:pt x="864895" y="1880"/>
                </a:lnTo>
                <a:lnTo>
                  <a:pt x="861542" y="0"/>
                </a:lnTo>
                <a:close/>
              </a:path>
              <a:path w="865505" h="477520">
                <a:moveTo>
                  <a:pt x="417577" y="0"/>
                </a:moveTo>
                <a:lnTo>
                  <a:pt x="117774" y="0"/>
                </a:lnTo>
                <a:lnTo>
                  <a:pt x="98425" y="19472"/>
                </a:lnTo>
                <a:lnTo>
                  <a:pt x="69107" y="55282"/>
                </a:lnTo>
                <a:lnTo>
                  <a:pt x="38873" y="102469"/>
                </a:lnTo>
                <a:lnTo>
                  <a:pt x="17276" y="150832"/>
                </a:lnTo>
                <a:lnTo>
                  <a:pt x="4319" y="200371"/>
                </a:lnTo>
                <a:lnTo>
                  <a:pt x="0" y="251087"/>
                </a:lnTo>
                <a:lnTo>
                  <a:pt x="1537" y="280866"/>
                </a:lnTo>
                <a:lnTo>
                  <a:pt x="13839" y="336886"/>
                </a:lnTo>
                <a:lnTo>
                  <a:pt x="38182" y="387537"/>
                </a:lnTo>
                <a:lnTo>
                  <a:pt x="72999" y="428896"/>
                </a:lnTo>
                <a:lnTo>
                  <a:pt x="117663" y="459589"/>
                </a:lnTo>
                <a:lnTo>
                  <a:pt x="170020" y="475295"/>
                </a:lnTo>
                <a:lnTo>
                  <a:pt x="198946" y="477258"/>
                </a:lnTo>
                <a:lnTo>
                  <a:pt x="234447" y="474445"/>
                </a:lnTo>
                <a:lnTo>
                  <a:pt x="295439" y="451933"/>
                </a:lnTo>
                <a:lnTo>
                  <a:pt x="341774" y="408611"/>
                </a:lnTo>
                <a:lnTo>
                  <a:pt x="365597" y="354684"/>
                </a:lnTo>
                <a:lnTo>
                  <a:pt x="365989" y="296014"/>
                </a:lnTo>
                <a:lnTo>
                  <a:pt x="345308" y="248109"/>
                </a:lnTo>
                <a:lnTo>
                  <a:pt x="305386" y="212248"/>
                </a:lnTo>
                <a:lnTo>
                  <a:pt x="254866" y="189999"/>
                </a:lnTo>
                <a:lnTo>
                  <a:pt x="226171" y="184073"/>
                </a:lnTo>
                <a:lnTo>
                  <a:pt x="238602" y="155148"/>
                </a:lnTo>
                <a:lnTo>
                  <a:pt x="275249" y="102795"/>
                </a:lnTo>
                <a:lnTo>
                  <a:pt x="326690" y="57641"/>
                </a:lnTo>
                <a:lnTo>
                  <a:pt x="387422" y="18898"/>
                </a:lnTo>
                <a:lnTo>
                  <a:pt x="420929" y="1880"/>
                </a:lnTo>
                <a:lnTo>
                  <a:pt x="417577" y="0"/>
                </a:lnTo>
                <a:close/>
              </a:path>
            </a:pathLst>
          </a:custGeom>
          <a:solidFill>
            <a:schemeClr val="bg2"/>
          </a:solidFill>
        </p:spPr>
        <p:txBody>
          <a:bodyPr wrap="square" lIns="0" tIns="0" rIns="0" bIns="0" rtlCol="0"/>
          <a:lstStyle/>
          <a:p>
            <a:endParaRPr dirty="0">
              <a:latin typeface="Arial" panose="020B0604020202020204" pitchFamily="34" charset="0"/>
            </a:endParaRPr>
          </a:p>
        </p:txBody>
      </p:sp>
      <p:sp>
        <p:nvSpPr>
          <p:cNvPr id="87" name="object 51">
            <a:extLst>
              <a:ext uri="{FF2B5EF4-FFF2-40B4-BE49-F238E27FC236}">
                <a16:creationId xmlns:a16="http://schemas.microsoft.com/office/drawing/2014/main" id="{8A2D9498-0F67-5E29-F679-D67D0A227AC9}"/>
              </a:ext>
            </a:extLst>
          </p:cNvPr>
          <p:cNvSpPr/>
          <p:nvPr/>
        </p:nvSpPr>
        <p:spPr>
          <a:xfrm flipV="1">
            <a:off x="4940520" y="4988745"/>
            <a:ext cx="865505" cy="477520"/>
          </a:xfrm>
          <a:custGeom>
            <a:avLst/>
            <a:gdLst/>
            <a:ahLst/>
            <a:cxnLst/>
            <a:rect l="l" t="t" r="r" b="b"/>
            <a:pathLst>
              <a:path w="865505" h="477520">
                <a:moveTo>
                  <a:pt x="861542" y="0"/>
                </a:moveTo>
                <a:lnTo>
                  <a:pt x="561740" y="0"/>
                </a:lnTo>
                <a:lnTo>
                  <a:pt x="542391" y="19472"/>
                </a:lnTo>
                <a:lnTo>
                  <a:pt x="513073" y="55282"/>
                </a:lnTo>
                <a:lnTo>
                  <a:pt x="482838" y="102469"/>
                </a:lnTo>
                <a:lnTo>
                  <a:pt x="461242" y="150832"/>
                </a:lnTo>
                <a:lnTo>
                  <a:pt x="448284" y="200371"/>
                </a:lnTo>
                <a:lnTo>
                  <a:pt x="443965" y="251087"/>
                </a:lnTo>
                <a:lnTo>
                  <a:pt x="445502" y="280866"/>
                </a:lnTo>
                <a:lnTo>
                  <a:pt x="457805" y="336886"/>
                </a:lnTo>
                <a:lnTo>
                  <a:pt x="482148" y="387537"/>
                </a:lnTo>
                <a:lnTo>
                  <a:pt x="516964" y="428896"/>
                </a:lnTo>
                <a:lnTo>
                  <a:pt x="561629" y="459589"/>
                </a:lnTo>
                <a:lnTo>
                  <a:pt x="613985" y="475295"/>
                </a:lnTo>
                <a:lnTo>
                  <a:pt x="642912" y="477258"/>
                </a:lnTo>
                <a:lnTo>
                  <a:pt x="678412" y="474445"/>
                </a:lnTo>
                <a:lnTo>
                  <a:pt x="739404" y="451933"/>
                </a:lnTo>
                <a:lnTo>
                  <a:pt x="785740" y="408611"/>
                </a:lnTo>
                <a:lnTo>
                  <a:pt x="809562" y="354684"/>
                </a:lnTo>
                <a:lnTo>
                  <a:pt x="809955" y="296014"/>
                </a:lnTo>
                <a:lnTo>
                  <a:pt x="789274" y="248109"/>
                </a:lnTo>
                <a:lnTo>
                  <a:pt x="749352" y="212248"/>
                </a:lnTo>
                <a:lnTo>
                  <a:pt x="698832" y="189999"/>
                </a:lnTo>
                <a:lnTo>
                  <a:pt x="670136" y="184073"/>
                </a:lnTo>
                <a:lnTo>
                  <a:pt x="682568" y="155148"/>
                </a:lnTo>
                <a:lnTo>
                  <a:pt x="719215" y="102795"/>
                </a:lnTo>
                <a:lnTo>
                  <a:pt x="770655" y="57641"/>
                </a:lnTo>
                <a:lnTo>
                  <a:pt x="831387" y="18898"/>
                </a:lnTo>
                <a:lnTo>
                  <a:pt x="864895" y="1880"/>
                </a:lnTo>
                <a:lnTo>
                  <a:pt x="861542" y="0"/>
                </a:lnTo>
                <a:close/>
              </a:path>
              <a:path w="865505" h="477520">
                <a:moveTo>
                  <a:pt x="417577" y="0"/>
                </a:moveTo>
                <a:lnTo>
                  <a:pt x="117774" y="0"/>
                </a:lnTo>
                <a:lnTo>
                  <a:pt x="98425" y="19472"/>
                </a:lnTo>
                <a:lnTo>
                  <a:pt x="69107" y="55282"/>
                </a:lnTo>
                <a:lnTo>
                  <a:pt x="38873" y="102469"/>
                </a:lnTo>
                <a:lnTo>
                  <a:pt x="17276" y="150832"/>
                </a:lnTo>
                <a:lnTo>
                  <a:pt x="4319" y="200371"/>
                </a:lnTo>
                <a:lnTo>
                  <a:pt x="0" y="251087"/>
                </a:lnTo>
                <a:lnTo>
                  <a:pt x="1537" y="280866"/>
                </a:lnTo>
                <a:lnTo>
                  <a:pt x="13839" y="336886"/>
                </a:lnTo>
                <a:lnTo>
                  <a:pt x="38182" y="387537"/>
                </a:lnTo>
                <a:lnTo>
                  <a:pt x="72999" y="428896"/>
                </a:lnTo>
                <a:lnTo>
                  <a:pt x="117663" y="459589"/>
                </a:lnTo>
                <a:lnTo>
                  <a:pt x="170020" y="475295"/>
                </a:lnTo>
                <a:lnTo>
                  <a:pt x="198946" y="477258"/>
                </a:lnTo>
                <a:lnTo>
                  <a:pt x="234447" y="474445"/>
                </a:lnTo>
                <a:lnTo>
                  <a:pt x="295439" y="451933"/>
                </a:lnTo>
                <a:lnTo>
                  <a:pt x="341774" y="408611"/>
                </a:lnTo>
                <a:lnTo>
                  <a:pt x="365597" y="354684"/>
                </a:lnTo>
                <a:lnTo>
                  <a:pt x="365989" y="296014"/>
                </a:lnTo>
                <a:lnTo>
                  <a:pt x="345308" y="248109"/>
                </a:lnTo>
                <a:lnTo>
                  <a:pt x="305386" y="212248"/>
                </a:lnTo>
                <a:lnTo>
                  <a:pt x="254866" y="189999"/>
                </a:lnTo>
                <a:lnTo>
                  <a:pt x="226171" y="184073"/>
                </a:lnTo>
                <a:lnTo>
                  <a:pt x="238602" y="155148"/>
                </a:lnTo>
                <a:lnTo>
                  <a:pt x="275249" y="102795"/>
                </a:lnTo>
                <a:lnTo>
                  <a:pt x="326690" y="57641"/>
                </a:lnTo>
                <a:lnTo>
                  <a:pt x="387422" y="18898"/>
                </a:lnTo>
                <a:lnTo>
                  <a:pt x="420929" y="1880"/>
                </a:lnTo>
                <a:lnTo>
                  <a:pt x="417577" y="0"/>
                </a:lnTo>
                <a:close/>
              </a:path>
            </a:pathLst>
          </a:custGeom>
          <a:solidFill>
            <a:schemeClr val="bg2"/>
          </a:solidFill>
        </p:spPr>
        <p:txBody>
          <a:bodyPr wrap="square" lIns="0" tIns="0" rIns="0" bIns="0" rtlCol="0"/>
          <a:lstStyle/>
          <a:p>
            <a:endParaRPr dirty="0">
              <a:latin typeface="Arial" panose="020B0604020202020204" pitchFamily="34" charset="0"/>
            </a:endParaRPr>
          </a:p>
        </p:txBody>
      </p:sp>
      <p:sp>
        <p:nvSpPr>
          <p:cNvPr id="94" name="object 50">
            <a:extLst>
              <a:ext uri="{FF2B5EF4-FFF2-40B4-BE49-F238E27FC236}">
                <a16:creationId xmlns:a16="http://schemas.microsoft.com/office/drawing/2014/main" id="{672E8A97-1C3B-AFD5-307A-D2C188DEAB6D}"/>
              </a:ext>
            </a:extLst>
          </p:cNvPr>
          <p:cNvSpPr/>
          <p:nvPr/>
        </p:nvSpPr>
        <p:spPr>
          <a:xfrm>
            <a:off x="1108161" y="1790566"/>
            <a:ext cx="3377945" cy="3675699"/>
          </a:xfrm>
          <a:custGeom>
            <a:avLst/>
            <a:gdLst/>
            <a:ahLst/>
            <a:cxnLst/>
            <a:rect l="l" t="t" r="r" b="b"/>
            <a:pathLst>
              <a:path w="8342630" h="2779395">
                <a:moveTo>
                  <a:pt x="8342300" y="0"/>
                </a:moveTo>
                <a:lnTo>
                  <a:pt x="0" y="0"/>
                </a:lnTo>
                <a:lnTo>
                  <a:pt x="0" y="2779266"/>
                </a:lnTo>
                <a:lnTo>
                  <a:pt x="8342300" y="2779266"/>
                </a:lnTo>
                <a:lnTo>
                  <a:pt x="8342300" y="0"/>
                </a:lnTo>
                <a:close/>
              </a:path>
            </a:pathLst>
          </a:custGeom>
          <a:solidFill>
            <a:schemeClr val="accent2"/>
          </a:solidFill>
        </p:spPr>
        <p:txBody>
          <a:bodyPr wrap="square" lIns="0" tIns="0" rIns="0" bIns="0" rtlCol="0"/>
          <a:lstStyle/>
          <a:p>
            <a:endParaRPr dirty="0">
              <a:latin typeface="Arial" panose="020B0604020202020204" pitchFamily="34" charset="0"/>
            </a:endParaRPr>
          </a:p>
        </p:txBody>
      </p:sp>
      <p:sp>
        <p:nvSpPr>
          <p:cNvPr id="95" name="TextBox 94">
            <a:extLst>
              <a:ext uri="{FF2B5EF4-FFF2-40B4-BE49-F238E27FC236}">
                <a16:creationId xmlns:a16="http://schemas.microsoft.com/office/drawing/2014/main" id="{1E72CD33-6A5E-694B-F893-2F01ECA28A05}"/>
              </a:ext>
            </a:extLst>
          </p:cNvPr>
          <p:cNvSpPr txBox="1"/>
          <p:nvPr/>
        </p:nvSpPr>
        <p:spPr>
          <a:xfrm>
            <a:off x="1459524" y="2718911"/>
            <a:ext cx="2745398" cy="1954381"/>
          </a:xfrm>
          <a:prstGeom prst="rect">
            <a:avLst/>
          </a:prstGeom>
          <a:noFill/>
        </p:spPr>
        <p:txBody>
          <a:bodyPr wrap="square">
            <a:spAutoFit/>
          </a:bodyPr>
          <a:lstStyle/>
          <a:p>
            <a:r>
              <a:rPr lang="en-US" sz="1200" dirty="0">
                <a:latin typeface="Arial" panose="020B0604020202020204" pitchFamily="34" charset="0"/>
              </a:rPr>
              <a:t>The value that we get from this show is so uncompromised. It’s unbelievable the amount of traffic and the amount of visitors. Every year it gets better – every year there’s more high quality attendees, more excitement, and energy. </a:t>
            </a:r>
          </a:p>
          <a:p>
            <a:endParaRPr lang="en-US" sz="1200" dirty="0">
              <a:latin typeface="Arial" panose="020B0604020202020204" pitchFamily="34" charset="0"/>
              <a:cs typeface="Arial" panose="020B0604020202020204" pitchFamily="34" charset="0"/>
            </a:endParaRPr>
          </a:p>
          <a:p>
            <a:pPr marL="714375" indent="-171450"/>
            <a:r>
              <a:rPr lang="en-PH" sz="1300" dirty="0">
                <a:latin typeface="Arial" panose="020B0604020202020204" pitchFamily="34" charset="0"/>
                <a:cs typeface="Arial" panose="020B0604020202020204" pitchFamily="34" charset="0"/>
              </a:rPr>
              <a:t>—</a:t>
            </a:r>
            <a:r>
              <a:rPr lang="en-PH" sz="1300" spc="110" dirty="0">
                <a:latin typeface="Arial" panose="020B0604020202020204" pitchFamily="34" charset="0"/>
                <a:cs typeface="Arial" panose="020B0604020202020204" pitchFamily="34" charset="0"/>
              </a:rPr>
              <a:t> </a:t>
            </a:r>
            <a:r>
              <a:rPr lang="en-PH" sz="1200" dirty="0">
                <a:latin typeface="Arial" panose="020B0604020202020204" pitchFamily="34" charset="0"/>
              </a:rPr>
              <a:t>Kathleen McLaughlin, Novomatic </a:t>
            </a:r>
            <a:endParaRPr lang="en-PH" sz="1200" dirty="0">
              <a:latin typeface="Arial" panose="020B0604020202020204" pitchFamily="34" charset="0"/>
              <a:cs typeface="Arial" panose="020B0604020202020204" pitchFamily="34" charset="0"/>
            </a:endParaRPr>
          </a:p>
        </p:txBody>
      </p:sp>
      <p:sp>
        <p:nvSpPr>
          <p:cNvPr id="96" name="object 51">
            <a:extLst>
              <a:ext uri="{FF2B5EF4-FFF2-40B4-BE49-F238E27FC236}">
                <a16:creationId xmlns:a16="http://schemas.microsoft.com/office/drawing/2014/main" id="{B2A20576-F495-5672-67A4-112835DB3247}"/>
              </a:ext>
            </a:extLst>
          </p:cNvPr>
          <p:cNvSpPr/>
          <p:nvPr/>
        </p:nvSpPr>
        <p:spPr>
          <a:xfrm flipH="1">
            <a:off x="3481666" y="1786170"/>
            <a:ext cx="865505" cy="477520"/>
          </a:xfrm>
          <a:custGeom>
            <a:avLst/>
            <a:gdLst/>
            <a:ahLst/>
            <a:cxnLst/>
            <a:rect l="l" t="t" r="r" b="b"/>
            <a:pathLst>
              <a:path w="865505" h="477520">
                <a:moveTo>
                  <a:pt x="861542" y="0"/>
                </a:moveTo>
                <a:lnTo>
                  <a:pt x="561740" y="0"/>
                </a:lnTo>
                <a:lnTo>
                  <a:pt x="542391" y="19472"/>
                </a:lnTo>
                <a:lnTo>
                  <a:pt x="513073" y="55282"/>
                </a:lnTo>
                <a:lnTo>
                  <a:pt x="482838" y="102469"/>
                </a:lnTo>
                <a:lnTo>
                  <a:pt x="461242" y="150832"/>
                </a:lnTo>
                <a:lnTo>
                  <a:pt x="448284" y="200371"/>
                </a:lnTo>
                <a:lnTo>
                  <a:pt x="443965" y="251087"/>
                </a:lnTo>
                <a:lnTo>
                  <a:pt x="445502" y="280866"/>
                </a:lnTo>
                <a:lnTo>
                  <a:pt x="457805" y="336886"/>
                </a:lnTo>
                <a:lnTo>
                  <a:pt x="482148" y="387537"/>
                </a:lnTo>
                <a:lnTo>
                  <a:pt x="516964" y="428896"/>
                </a:lnTo>
                <a:lnTo>
                  <a:pt x="561629" y="459589"/>
                </a:lnTo>
                <a:lnTo>
                  <a:pt x="613985" y="475295"/>
                </a:lnTo>
                <a:lnTo>
                  <a:pt x="642912" y="477258"/>
                </a:lnTo>
                <a:lnTo>
                  <a:pt x="678412" y="474445"/>
                </a:lnTo>
                <a:lnTo>
                  <a:pt x="739404" y="451933"/>
                </a:lnTo>
                <a:lnTo>
                  <a:pt x="785740" y="408611"/>
                </a:lnTo>
                <a:lnTo>
                  <a:pt x="809562" y="354684"/>
                </a:lnTo>
                <a:lnTo>
                  <a:pt x="809955" y="296014"/>
                </a:lnTo>
                <a:lnTo>
                  <a:pt x="789274" y="248109"/>
                </a:lnTo>
                <a:lnTo>
                  <a:pt x="749352" y="212248"/>
                </a:lnTo>
                <a:lnTo>
                  <a:pt x="698832" y="189999"/>
                </a:lnTo>
                <a:lnTo>
                  <a:pt x="670136" y="184073"/>
                </a:lnTo>
                <a:lnTo>
                  <a:pt x="682568" y="155148"/>
                </a:lnTo>
                <a:lnTo>
                  <a:pt x="719215" y="102795"/>
                </a:lnTo>
                <a:lnTo>
                  <a:pt x="770655" y="57641"/>
                </a:lnTo>
                <a:lnTo>
                  <a:pt x="831387" y="18898"/>
                </a:lnTo>
                <a:lnTo>
                  <a:pt x="864895" y="1880"/>
                </a:lnTo>
                <a:lnTo>
                  <a:pt x="861542" y="0"/>
                </a:lnTo>
                <a:close/>
              </a:path>
              <a:path w="865505" h="477520">
                <a:moveTo>
                  <a:pt x="417577" y="0"/>
                </a:moveTo>
                <a:lnTo>
                  <a:pt x="117774" y="0"/>
                </a:lnTo>
                <a:lnTo>
                  <a:pt x="98425" y="19472"/>
                </a:lnTo>
                <a:lnTo>
                  <a:pt x="69107" y="55282"/>
                </a:lnTo>
                <a:lnTo>
                  <a:pt x="38873" y="102469"/>
                </a:lnTo>
                <a:lnTo>
                  <a:pt x="17276" y="150832"/>
                </a:lnTo>
                <a:lnTo>
                  <a:pt x="4319" y="200371"/>
                </a:lnTo>
                <a:lnTo>
                  <a:pt x="0" y="251087"/>
                </a:lnTo>
                <a:lnTo>
                  <a:pt x="1537" y="280866"/>
                </a:lnTo>
                <a:lnTo>
                  <a:pt x="13839" y="336886"/>
                </a:lnTo>
                <a:lnTo>
                  <a:pt x="38182" y="387537"/>
                </a:lnTo>
                <a:lnTo>
                  <a:pt x="72999" y="428896"/>
                </a:lnTo>
                <a:lnTo>
                  <a:pt x="117663" y="459589"/>
                </a:lnTo>
                <a:lnTo>
                  <a:pt x="170020" y="475295"/>
                </a:lnTo>
                <a:lnTo>
                  <a:pt x="198946" y="477258"/>
                </a:lnTo>
                <a:lnTo>
                  <a:pt x="234447" y="474445"/>
                </a:lnTo>
                <a:lnTo>
                  <a:pt x="295439" y="451933"/>
                </a:lnTo>
                <a:lnTo>
                  <a:pt x="341774" y="408611"/>
                </a:lnTo>
                <a:lnTo>
                  <a:pt x="365597" y="354684"/>
                </a:lnTo>
                <a:lnTo>
                  <a:pt x="365989" y="296014"/>
                </a:lnTo>
                <a:lnTo>
                  <a:pt x="345308" y="248109"/>
                </a:lnTo>
                <a:lnTo>
                  <a:pt x="305386" y="212248"/>
                </a:lnTo>
                <a:lnTo>
                  <a:pt x="254866" y="189999"/>
                </a:lnTo>
                <a:lnTo>
                  <a:pt x="226171" y="184073"/>
                </a:lnTo>
                <a:lnTo>
                  <a:pt x="238602" y="155148"/>
                </a:lnTo>
                <a:lnTo>
                  <a:pt x="275249" y="102795"/>
                </a:lnTo>
                <a:lnTo>
                  <a:pt x="326690" y="57641"/>
                </a:lnTo>
                <a:lnTo>
                  <a:pt x="387422" y="18898"/>
                </a:lnTo>
                <a:lnTo>
                  <a:pt x="420929" y="1880"/>
                </a:lnTo>
                <a:lnTo>
                  <a:pt x="417577" y="0"/>
                </a:lnTo>
                <a:close/>
              </a:path>
            </a:pathLst>
          </a:custGeom>
          <a:solidFill>
            <a:schemeClr val="tx1"/>
          </a:solidFill>
        </p:spPr>
        <p:txBody>
          <a:bodyPr wrap="square" lIns="0" tIns="0" rIns="0" bIns="0" rtlCol="0"/>
          <a:lstStyle/>
          <a:p>
            <a:endParaRPr dirty="0">
              <a:latin typeface="Arial" panose="020B0604020202020204" pitchFamily="34" charset="0"/>
            </a:endParaRPr>
          </a:p>
        </p:txBody>
      </p:sp>
      <p:sp>
        <p:nvSpPr>
          <p:cNvPr id="97" name="object 51">
            <a:extLst>
              <a:ext uri="{FF2B5EF4-FFF2-40B4-BE49-F238E27FC236}">
                <a16:creationId xmlns:a16="http://schemas.microsoft.com/office/drawing/2014/main" id="{E0782EFE-3C00-90DB-38C6-9B4B729D8A05}"/>
              </a:ext>
            </a:extLst>
          </p:cNvPr>
          <p:cNvSpPr/>
          <p:nvPr/>
        </p:nvSpPr>
        <p:spPr>
          <a:xfrm flipV="1">
            <a:off x="1262341" y="4994297"/>
            <a:ext cx="865505" cy="477520"/>
          </a:xfrm>
          <a:custGeom>
            <a:avLst/>
            <a:gdLst/>
            <a:ahLst/>
            <a:cxnLst/>
            <a:rect l="l" t="t" r="r" b="b"/>
            <a:pathLst>
              <a:path w="865505" h="477520">
                <a:moveTo>
                  <a:pt x="861542" y="0"/>
                </a:moveTo>
                <a:lnTo>
                  <a:pt x="561740" y="0"/>
                </a:lnTo>
                <a:lnTo>
                  <a:pt x="542391" y="19472"/>
                </a:lnTo>
                <a:lnTo>
                  <a:pt x="513073" y="55282"/>
                </a:lnTo>
                <a:lnTo>
                  <a:pt x="482838" y="102469"/>
                </a:lnTo>
                <a:lnTo>
                  <a:pt x="461242" y="150832"/>
                </a:lnTo>
                <a:lnTo>
                  <a:pt x="448284" y="200371"/>
                </a:lnTo>
                <a:lnTo>
                  <a:pt x="443965" y="251087"/>
                </a:lnTo>
                <a:lnTo>
                  <a:pt x="445502" y="280866"/>
                </a:lnTo>
                <a:lnTo>
                  <a:pt x="457805" y="336886"/>
                </a:lnTo>
                <a:lnTo>
                  <a:pt x="482148" y="387537"/>
                </a:lnTo>
                <a:lnTo>
                  <a:pt x="516964" y="428896"/>
                </a:lnTo>
                <a:lnTo>
                  <a:pt x="561629" y="459589"/>
                </a:lnTo>
                <a:lnTo>
                  <a:pt x="613985" y="475295"/>
                </a:lnTo>
                <a:lnTo>
                  <a:pt x="642912" y="477258"/>
                </a:lnTo>
                <a:lnTo>
                  <a:pt x="678412" y="474445"/>
                </a:lnTo>
                <a:lnTo>
                  <a:pt x="739404" y="451933"/>
                </a:lnTo>
                <a:lnTo>
                  <a:pt x="785740" y="408611"/>
                </a:lnTo>
                <a:lnTo>
                  <a:pt x="809562" y="354684"/>
                </a:lnTo>
                <a:lnTo>
                  <a:pt x="809955" y="296014"/>
                </a:lnTo>
                <a:lnTo>
                  <a:pt x="789274" y="248109"/>
                </a:lnTo>
                <a:lnTo>
                  <a:pt x="749352" y="212248"/>
                </a:lnTo>
                <a:lnTo>
                  <a:pt x="698832" y="189999"/>
                </a:lnTo>
                <a:lnTo>
                  <a:pt x="670136" y="184073"/>
                </a:lnTo>
                <a:lnTo>
                  <a:pt x="682568" y="155148"/>
                </a:lnTo>
                <a:lnTo>
                  <a:pt x="719215" y="102795"/>
                </a:lnTo>
                <a:lnTo>
                  <a:pt x="770655" y="57641"/>
                </a:lnTo>
                <a:lnTo>
                  <a:pt x="831387" y="18898"/>
                </a:lnTo>
                <a:lnTo>
                  <a:pt x="864895" y="1880"/>
                </a:lnTo>
                <a:lnTo>
                  <a:pt x="861542" y="0"/>
                </a:lnTo>
                <a:close/>
              </a:path>
              <a:path w="865505" h="477520">
                <a:moveTo>
                  <a:pt x="417577" y="0"/>
                </a:moveTo>
                <a:lnTo>
                  <a:pt x="117774" y="0"/>
                </a:lnTo>
                <a:lnTo>
                  <a:pt x="98425" y="19472"/>
                </a:lnTo>
                <a:lnTo>
                  <a:pt x="69107" y="55282"/>
                </a:lnTo>
                <a:lnTo>
                  <a:pt x="38873" y="102469"/>
                </a:lnTo>
                <a:lnTo>
                  <a:pt x="17276" y="150832"/>
                </a:lnTo>
                <a:lnTo>
                  <a:pt x="4319" y="200371"/>
                </a:lnTo>
                <a:lnTo>
                  <a:pt x="0" y="251087"/>
                </a:lnTo>
                <a:lnTo>
                  <a:pt x="1537" y="280866"/>
                </a:lnTo>
                <a:lnTo>
                  <a:pt x="13839" y="336886"/>
                </a:lnTo>
                <a:lnTo>
                  <a:pt x="38182" y="387537"/>
                </a:lnTo>
                <a:lnTo>
                  <a:pt x="72999" y="428896"/>
                </a:lnTo>
                <a:lnTo>
                  <a:pt x="117663" y="459589"/>
                </a:lnTo>
                <a:lnTo>
                  <a:pt x="170020" y="475295"/>
                </a:lnTo>
                <a:lnTo>
                  <a:pt x="198946" y="477258"/>
                </a:lnTo>
                <a:lnTo>
                  <a:pt x="234447" y="474445"/>
                </a:lnTo>
                <a:lnTo>
                  <a:pt x="295439" y="451933"/>
                </a:lnTo>
                <a:lnTo>
                  <a:pt x="341774" y="408611"/>
                </a:lnTo>
                <a:lnTo>
                  <a:pt x="365597" y="354684"/>
                </a:lnTo>
                <a:lnTo>
                  <a:pt x="365989" y="296014"/>
                </a:lnTo>
                <a:lnTo>
                  <a:pt x="345308" y="248109"/>
                </a:lnTo>
                <a:lnTo>
                  <a:pt x="305386" y="212248"/>
                </a:lnTo>
                <a:lnTo>
                  <a:pt x="254866" y="189999"/>
                </a:lnTo>
                <a:lnTo>
                  <a:pt x="226171" y="184073"/>
                </a:lnTo>
                <a:lnTo>
                  <a:pt x="238602" y="155148"/>
                </a:lnTo>
                <a:lnTo>
                  <a:pt x="275249" y="102795"/>
                </a:lnTo>
                <a:lnTo>
                  <a:pt x="326690" y="57641"/>
                </a:lnTo>
                <a:lnTo>
                  <a:pt x="387422" y="18898"/>
                </a:lnTo>
                <a:lnTo>
                  <a:pt x="420929" y="1880"/>
                </a:lnTo>
                <a:lnTo>
                  <a:pt x="417577" y="0"/>
                </a:lnTo>
                <a:close/>
              </a:path>
            </a:pathLst>
          </a:custGeom>
          <a:solidFill>
            <a:schemeClr val="tx1"/>
          </a:solidFill>
        </p:spPr>
        <p:txBody>
          <a:bodyPr wrap="square" lIns="0" tIns="0" rIns="0" bIns="0" rtlCol="0"/>
          <a:lstStyle/>
          <a:p>
            <a:endParaRPr dirty="0">
              <a:latin typeface="Arial" panose="020B0604020202020204" pitchFamily="34" charset="0"/>
            </a:endParaRPr>
          </a:p>
        </p:txBody>
      </p:sp>
      <p:pic>
        <p:nvPicPr>
          <p:cNvPr id="3" name="Picture 2" descr="A group of people playing slot machines&#10;&#10;AI-generated content may be incorrect.">
            <a:extLst>
              <a:ext uri="{FF2B5EF4-FFF2-40B4-BE49-F238E27FC236}">
                <a16:creationId xmlns:a16="http://schemas.microsoft.com/office/drawing/2014/main" id="{5934ED59-884C-AF11-EF66-34A683752607}"/>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a:xfrm>
            <a:off x="8496598" y="1799668"/>
            <a:ext cx="3326816" cy="3680096"/>
          </a:xfrm>
          <a:prstGeom prst="rect">
            <a:avLst/>
          </a:prstGeom>
        </p:spPr>
      </p:pic>
    </p:spTree>
    <p:extLst>
      <p:ext uri="{BB962C8B-B14F-4D97-AF65-F5344CB8AC3E}">
        <p14:creationId xmlns:p14="http://schemas.microsoft.com/office/powerpoint/2010/main" val="2169946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1">
            <a:extLst>
              <a:ext uri="{FF2B5EF4-FFF2-40B4-BE49-F238E27FC236}">
                <a16:creationId xmlns:a16="http://schemas.microsoft.com/office/drawing/2014/main" id="{CB82A443-7374-6302-3DD1-B5322DEB74AC}"/>
              </a:ext>
            </a:extLst>
          </p:cNvPr>
          <p:cNvSpPr>
            <a:spLocks noGrp="1"/>
          </p:cNvSpPr>
          <p:nvPr>
            <p:ph type="body" sz="quarter" idx="10"/>
          </p:nvPr>
        </p:nvSpPr>
        <p:spPr>
          <a:xfrm>
            <a:off x="797521" y="1540905"/>
            <a:ext cx="9674376" cy="1411846"/>
          </a:xfrm>
        </p:spPr>
        <p:txBody>
          <a:bodyPr>
            <a:normAutofit/>
          </a:bodyPr>
          <a:lstStyle/>
          <a:p>
            <a:pPr marL="0" indent="0">
              <a:buNone/>
            </a:pPr>
            <a:r>
              <a:rPr lang="en-US" sz="2000" dirty="0"/>
              <a:t>G2E is the catalyst for gaming – fostering innovation and driving growth by convening the global industry in one place to get business done. </a:t>
            </a:r>
          </a:p>
          <a:p>
            <a:pPr marL="0" indent="0">
              <a:buNone/>
            </a:pPr>
            <a:endParaRPr lang="en-US" sz="500" dirty="0"/>
          </a:p>
          <a:p>
            <a:pPr marL="0" indent="0">
              <a:buNone/>
            </a:pPr>
            <a:r>
              <a:rPr lang="en-US" sz="2000" b="1" dirty="0">
                <a:solidFill>
                  <a:schemeClr val="bg2"/>
                </a:solidFill>
                <a:cs typeface="Arial" panose="020B0604020202020204" pitchFamily="34" charset="0"/>
              </a:rPr>
              <a:t>G2E</a:t>
            </a:r>
            <a:r>
              <a:rPr lang="en-US" sz="2000" b="1" spc="-67" dirty="0">
                <a:solidFill>
                  <a:schemeClr val="bg2"/>
                </a:solidFill>
                <a:cs typeface="Arial" panose="020B0604020202020204" pitchFamily="34" charset="0"/>
              </a:rPr>
              <a:t> </a:t>
            </a:r>
            <a:r>
              <a:rPr lang="en-US" sz="2000" b="1" dirty="0">
                <a:solidFill>
                  <a:schemeClr val="bg2"/>
                </a:solidFill>
                <a:cs typeface="Arial" panose="020B0604020202020204" pitchFamily="34" charset="0"/>
              </a:rPr>
              <a:t>is</a:t>
            </a:r>
            <a:r>
              <a:rPr lang="en-US" sz="2000" b="1" spc="-64" dirty="0">
                <a:solidFill>
                  <a:schemeClr val="bg2"/>
                </a:solidFill>
                <a:cs typeface="Arial" panose="020B0604020202020204" pitchFamily="34" charset="0"/>
              </a:rPr>
              <a:t> </a:t>
            </a:r>
            <a:r>
              <a:rPr lang="en-US" sz="2000" b="1" dirty="0">
                <a:solidFill>
                  <a:schemeClr val="bg2"/>
                </a:solidFill>
                <a:cs typeface="Arial" panose="020B0604020202020204" pitchFamily="34" charset="0"/>
              </a:rPr>
              <a:t>a</a:t>
            </a:r>
            <a:r>
              <a:rPr lang="en-US" sz="2000" b="1" spc="-64" dirty="0">
                <a:solidFill>
                  <a:schemeClr val="bg2"/>
                </a:solidFill>
                <a:cs typeface="Arial" panose="020B0604020202020204" pitchFamily="34" charset="0"/>
              </a:rPr>
              <a:t> </a:t>
            </a:r>
            <a:r>
              <a:rPr lang="en-US" sz="2000" b="1" dirty="0">
                <a:solidFill>
                  <a:schemeClr val="bg2"/>
                </a:solidFill>
                <a:cs typeface="Arial" panose="020B0604020202020204" pitchFamily="34" charset="0"/>
              </a:rPr>
              <a:t>‘must’</a:t>
            </a:r>
            <a:r>
              <a:rPr lang="en-US" sz="2000" b="1" spc="-67" dirty="0">
                <a:solidFill>
                  <a:schemeClr val="bg2"/>
                </a:solidFill>
                <a:cs typeface="Arial" panose="020B0604020202020204" pitchFamily="34" charset="0"/>
              </a:rPr>
              <a:t> </a:t>
            </a:r>
            <a:r>
              <a:rPr lang="en-US" sz="2000" b="1" dirty="0">
                <a:solidFill>
                  <a:schemeClr val="bg2"/>
                </a:solidFill>
                <a:cs typeface="Arial" panose="020B0604020202020204" pitchFamily="34" charset="0"/>
              </a:rPr>
              <a:t>for</a:t>
            </a:r>
            <a:r>
              <a:rPr lang="en-US" sz="2000" b="1" spc="-64" dirty="0">
                <a:solidFill>
                  <a:schemeClr val="bg2"/>
                </a:solidFill>
                <a:cs typeface="Arial" panose="020B0604020202020204" pitchFamily="34" charset="0"/>
              </a:rPr>
              <a:t> </a:t>
            </a:r>
            <a:r>
              <a:rPr lang="en-US" sz="2000" b="1" dirty="0">
                <a:solidFill>
                  <a:schemeClr val="bg2"/>
                </a:solidFill>
                <a:cs typeface="Arial" panose="020B0604020202020204" pitchFamily="34" charset="0"/>
              </a:rPr>
              <a:t>the industry:</a:t>
            </a:r>
            <a:endParaRPr lang="en-US" sz="2000" dirty="0">
              <a:solidFill>
                <a:schemeClr val="bg2"/>
              </a:solidFill>
              <a:cs typeface="Arial" panose="020B0604020202020204" pitchFamily="34" charset="0"/>
            </a:endParaRPr>
          </a:p>
        </p:txBody>
      </p:sp>
      <p:sp>
        <p:nvSpPr>
          <p:cNvPr id="6" name="Rectangle 5">
            <a:extLst>
              <a:ext uri="{FF2B5EF4-FFF2-40B4-BE49-F238E27FC236}">
                <a16:creationId xmlns:a16="http://schemas.microsoft.com/office/drawing/2014/main" id="{8619BF8F-2348-859D-320E-0E82DA8AF5F2}"/>
              </a:ext>
            </a:extLst>
          </p:cNvPr>
          <p:cNvSpPr/>
          <p:nvPr/>
        </p:nvSpPr>
        <p:spPr>
          <a:xfrm>
            <a:off x="889936" y="4512704"/>
            <a:ext cx="2559768" cy="1257300"/>
          </a:xfrm>
          <a:prstGeom prst="rect">
            <a:avLst/>
          </a:prstGeom>
          <a:solidFill>
            <a:schemeClr val="bg2"/>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rial" panose="020B0604020202020204" pitchFamily="34" charset="0"/>
              </a:rPr>
              <a:t>The quality and quantity of gaming industry professionals from across the globe.</a:t>
            </a:r>
            <a:endParaRPr lang="en-PH" sz="1400" dirty="0">
              <a:solidFill>
                <a:schemeClr val="tx1"/>
              </a:solidFill>
              <a:latin typeface="Arial" panose="020B0604020202020204" pitchFamily="34" charset="0"/>
            </a:endParaRPr>
          </a:p>
        </p:txBody>
      </p:sp>
      <p:sp>
        <p:nvSpPr>
          <p:cNvPr id="7" name="Rectangle 6">
            <a:extLst>
              <a:ext uri="{FF2B5EF4-FFF2-40B4-BE49-F238E27FC236}">
                <a16:creationId xmlns:a16="http://schemas.microsoft.com/office/drawing/2014/main" id="{C043D2C5-9B3B-49C8-0F67-9DB27F8FFD29}"/>
              </a:ext>
            </a:extLst>
          </p:cNvPr>
          <p:cNvSpPr/>
          <p:nvPr/>
        </p:nvSpPr>
        <p:spPr>
          <a:xfrm>
            <a:off x="3732783" y="4512704"/>
            <a:ext cx="2559768" cy="1257300"/>
          </a:xfrm>
          <a:prstGeom prst="rect">
            <a:avLst/>
          </a:prstGeom>
          <a:solidFill>
            <a:schemeClr val="bg2"/>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rial" panose="020B0604020202020204" pitchFamily="34" charset="0"/>
              </a:rPr>
              <a:t>A global stage to showcase your new products and technologies.</a:t>
            </a:r>
            <a:endParaRPr lang="en-PH" sz="1400" dirty="0">
              <a:solidFill>
                <a:schemeClr val="tx1"/>
              </a:solidFill>
              <a:latin typeface="Arial" panose="020B0604020202020204" pitchFamily="34" charset="0"/>
            </a:endParaRPr>
          </a:p>
        </p:txBody>
      </p:sp>
      <p:sp>
        <p:nvSpPr>
          <p:cNvPr id="8" name="Rectangle 7">
            <a:extLst>
              <a:ext uri="{FF2B5EF4-FFF2-40B4-BE49-F238E27FC236}">
                <a16:creationId xmlns:a16="http://schemas.microsoft.com/office/drawing/2014/main" id="{5ACDCEE2-9B0F-3E91-1FEE-3A7F84BF0425}"/>
              </a:ext>
            </a:extLst>
          </p:cNvPr>
          <p:cNvSpPr/>
          <p:nvPr/>
        </p:nvSpPr>
        <p:spPr>
          <a:xfrm>
            <a:off x="6575630" y="4512704"/>
            <a:ext cx="2559768" cy="1257300"/>
          </a:xfrm>
          <a:prstGeom prst="rect">
            <a:avLst/>
          </a:prstGeom>
          <a:solidFill>
            <a:schemeClr val="bg2"/>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rial" panose="020B0604020202020204" pitchFamily="34" charset="0"/>
              </a:rPr>
              <a:t>Unparalleled opportunities to network with business partners and make meaningful connections. </a:t>
            </a:r>
            <a:endParaRPr lang="en-PH" sz="1400" dirty="0">
              <a:solidFill>
                <a:schemeClr val="tx1"/>
              </a:solidFill>
              <a:latin typeface="Arial" panose="020B0604020202020204" pitchFamily="34" charset="0"/>
            </a:endParaRPr>
          </a:p>
        </p:txBody>
      </p:sp>
      <p:sp>
        <p:nvSpPr>
          <p:cNvPr id="9" name="Rectangle 8">
            <a:extLst>
              <a:ext uri="{FF2B5EF4-FFF2-40B4-BE49-F238E27FC236}">
                <a16:creationId xmlns:a16="http://schemas.microsoft.com/office/drawing/2014/main" id="{496540C0-8249-BE57-5D23-9EC0BF23E65E}"/>
              </a:ext>
            </a:extLst>
          </p:cNvPr>
          <p:cNvSpPr/>
          <p:nvPr/>
        </p:nvSpPr>
        <p:spPr>
          <a:xfrm>
            <a:off x="889936" y="2886075"/>
            <a:ext cx="2559768" cy="1626629"/>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latin typeface="Arial" panose="020B0604020202020204" pitchFamily="34" charset="0"/>
            </a:endParaRPr>
          </a:p>
        </p:txBody>
      </p:sp>
      <p:sp>
        <p:nvSpPr>
          <p:cNvPr id="10" name="Rectangle 9">
            <a:extLst>
              <a:ext uri="{FF2B5EF4-FFF2-40B4-BE49-F238E27FC236}">
                <a16:creationId xmlns:a16="http://schemas.microsoft.com/office/drawing/2014/main" id="{62444265-8012-F2E6-5BAC-947431001E8E}"/>
              </a:ext>
            </a:extLst>
          </p:cNvPr>
          <p:cNvSpPr/>
          <p:nvPr/>
        </p:nvSpPr>
        <p:spPr>
          <a:xfrm>
            <a:off x="3732783" y="2886075"/>
            <a:ext cx="2559768" cy="1626629"/>
          </a:xfrm>
          <a:prstGeom prst="rect">
            <a:avLst/>
          </a:prstGeom>
          <a:blipFill dpi="0" rotWithShape="1">
            <a:blip r:embed="rId3" cstate="screen">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latin typeface="Arial" panose="020B0604020202020204" pitchFamily="34" charset="0"/>
            </a:endParaRPr>
          </a:p>
        </p:txBody>
      </p:sp>
      <p:sp>
        <p:nvSpPr>
          <p:cNvPr id="11" name="Rectangle 10">
            <a:extLst>
              <a:ext uri="{FF2B5EF4-FFF2-40B4-BE49-F238E27FC236}">
                <a16:creationId xmlns:a16="http://schemas.microsoft.com/office/drawing/2014/main" id="{903F2A91-615E-1B6B-BFDF-91046E854D6C}"/>
              </a:ext>
            </a:extLst>
          </p:cNvPr>
          <p:cNvSpPr/>
          <p:nvPr/>
        </p:nvSpPr>
        <p:spPr>
          <a:xfrm>
            <a:off x="6575630" y="2886075"/>
            <a:ext cx="2559768" cy="1626629"/>
          </a:xfrm>
          <a:prstGeom prst="rect">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latin typeface="Arial" panose="020B0604020202020204" pitchFamily="34" charset="0"/>
            </a:endParaRPr>
          </a:p>
        </p:txBody>
      </p:sp>
      <p:sp>
        <p:nvSpPr>
          <p:cNvPr id="3" name="Title 73">
            <a:extLst>
              <a:ext uri="{FF2B5EF4-FFF2-40B4-BE49-F238E27FC236}">
                <a16:creationId xmlns:a16="http://schemas.microsoft.com/office/drawing/2014/main" id="{D24A2C7E-8414-ED9A-FDB2-A34E1916535C}"/>
              </a:ext>
            </a:extLst>
          </p:cNvPr>
          <p:cNvSpPr>
            <a:spLocks noGrp="1"/>
          </p:cNvSpPr>
          <p:nvPr>
            <p:ph type="title"/>
          </p:nvPr>
        </p:nvSpPr>
        <p:spPr>
          <a:xfrm>
            <a:off x="457947" y="460607"/>
            <a:ext cx="9994900" cy="1325563"/>
          </a:xfrm>
        </p:spPr>
        <p:txBody>
          <a:bodyPr/>
          <a:lstStyle/>
          <a:p>
            <a:pPr marL="7700">
              <a:spcBef>
                <a:spcPts val="82"/>
              </a:spcBef>
            </a:pPr>
            <a:r>
              <a:rPr lang="en-US" sz="4400" dirty="0"/>
              <a:t>What will I get from Exhibiting at G2E?</a:t>
            </a:r>
            <a:endParaRPr lang="en-US" sz="4400" spc="-6" dirty="0"/>
          </a:p>
        </p:txBody>
      </p:sp>
    </p:spTree>
    <p:extLst>
      <p:ext uri="{BB962C8B-B14F-4D97-AF65-F5344CB8AC3E}">
        <p14:creationId xmlns:p14="http://schemas.microsoft.com/office/powerpoint/2010/main" val="4285517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40CA5-6373-911B-EF30-127E91045D8C}"/>
            </a:ext>
          </a:extLst>
        </p:cNvPr>
        <p:cNvGrpSpPr/>
        <p:nvPr/>
      </p:nvGrpSpPr>
      <p:grpSpPr>
        <a:xfrm>
          <a:off x="0" y="0"/>
          <a:ext cx="0" cy="0"/>
          <a:chOff x="0" y="0"/>
          <a:chExt cx="0" cy="0"/>
        </a:xfrm>
      </p:grpSpPr>
      <p:sp>
        <p:nvSpPr>
          <p:cNvPr id="3" name="Title 73">
            <a:extLst>
              <a:ext uri="{FF2B5EF4-FFF2-40B4-BE49-F238E27FC236}">
                <a16:creationId xmlns:a16="http://schemas.microsoft.com/office/drawing/2014/main" id="{751783D3-7F37-3954-8B04-84F5015003D8}"/>
              </a:ext>
            </a:extLst>
          </p:cNvPr>
          <p:cNvSpPr>
            <a:spLocks noGrp="1"/>
          </p:cNvSpPr>
          <p:nvPr>
            <p:ph type="title"/>
          </p:nvPr>
        </p:nvSpPr>
        <p:spPr>
          <a:xfrm>
            <a:off x="457947" y="460607"/>
            <a:ext cx="9994900" cy="1325563"/>
          </a:xfrm>
        </p:spPr>
        <p:txBody>
          <a:bodyPr/>
          <a:lstStyle/>
          <a:p>
            <a:pPr marL="7700">
              <a:spcBef>
                <a:spcPts val="82"/>
              </a:spcBef>
            </a:pPr>
            <a:r>
              <a:rPr lang="en-US" sz="4400" spc="-6" dirty="0"/>
              <a:t>Featured Zones</a:t>
            </a:r>
          </a:p>
        </p:txBody>
      </p:sp>
      <p:sp>
        <p:nvSpPr>
          <p:cNvPr id="5" name="object 50">
            <a:extLst>
              <a:ext uri="{FF2B5EF4-FFF2-40B4-BE49-F238E27FC236}">
                <a16:creationId xmlns:a16="http://schemas.microsoft.com/office/drawing/2014/main" id="{B47587D8-C6D4-9D07-421C-229F02A8E537}"/>
              </a:ext>
            </a:extLst>
          </p:cNvPr>
          <p:cNvSpPr/>
          <p:nvPr/>
        </p:nvSpPr>
        <p:spPr>
          <a:xfrm>
            <a:off x="4356572" y="2077826"/>
            <a:ext cx="3059211" cy="3161686"/>
          </a:xfrm>
          <a:custGeom>
            <a:avLst/>
            <a:gdLst/>
            <a:ahLst/>
            <a:cxnLst/>
            <a:rect l="l" t="t" r="r" b="b"/>
            <a:pathLst>
              <a:path w="8342630" h="2779395">
                <a:moveTo>
                  <a:pt x="8342300" y="0"/>
                </a:moveTo>
                <a:lnTo>
                  <a:pt x="0" y="0"/>
                </a:lnTo>
                <a:lnTo>
                  <a:pt x="0" y="2779266"/>
                </a:lnTo>
                <a:lnTo>
                  <a:pt x="8342300" y="2779266"/>
                </a:lnTo>
                <a:lnTo>
                  <a:pt x="8342300" y="0"/>
                </a:lnTo>
                <a:close/>
              </a:path>
            </a:pathLst>
          </a:custGeom>
          <a:solidFill>
            <a:schemeClr val="accent3"/>
          </a:solidFill>
        </p:spPr>
        <p:txBody>
          <a:bodyPr wrap="square" lIns="0" tIns="0" rIns="0" bIns="0" rtlCol="0"/>
          <a:lstStyle/>
          <a:p>
            <a:endParaRPr lang="en-US" sz="1200" b="1"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  </a:t>
            </a:r>
          </a:p>
          <a:p>
            <a:r>
              <a:rPr lang="en-US" sz="1400" b="1" dirty="0">
                <a:solidFill>
                  <a:schemeClr val="bg1"/>
                </a:solidFill>
                <a:latin typeface="Arial" panose="020B0604020202020204" pitchFamily="34" charset="0"/>
                <a:cs typeface="Arial" panose="020B0604020202020204" pitchFamily="34" charset="0"/>
              </a:rPr>
              <a:t> NEW EXHIBITOR ZONE</a:t>
            </a:r>
          </a:p>
          <a:p>
            <a:endParaRPr lang="en-US" sz="1200" dirty="0">
              <a:solidFill>
                <a:schemeClr val="bg1"/>
              </a:solidFill>
              <a:latin typeface="Arial" panose="020B0604020202020204" pitchFamily="34" charset="0"/>
              <a:cs typeface="Arial" panose="020B0604020202020204" pitchFamily="34" charset="0"/>
            </a:endParaRPr>
          </a:p>
          <a:p>
            <a:endParaRPr lang="en-US" sz="1200" dirty="0">
              <a:solidFill>
                <a:schemeClr val="bg1"/>
              </a:solidFill>
              <a:latin typeface="Arial" panose="020B0604020202020204" pitchFamily="34" charset="0"/>
              <a:cs typeface="Arial" panose="020B0604020202020204" pitchFamily="34" charset="0"/>
            </a:endParaRPr>
          </a:p>
          <a:p>
            <a:r>
              <a:rPr lang="en-US" sz="1200" dirty="0">
                <a:solidFill>
                  <a:schemeClr val="bg1"/>
                </a:solidFill>
                <a:latin typeface="Arial" panose="020B0604020202020204" pitchFamily="34" charset="0"/>
                <a:cs typeface="Arial" panose="020B0604020202020204" pitchFamily="34" charset="0"/>
              </a:rPr>
              <a:t>   G2E’s New Exhibitor Zone provides first</a:t>
            </a:r>
            <a:br>
              <a:rPr lang="en-US" sz="1200" dirty="0">
                <a:solidFill>
                  <a:schemeClr val="bg1"/>
                </a:solidFill>
                <a:latin typeface="Arial" panose="020B0604020202020204" pitchFamily="34" charset="0"/>
                <a:cs typeface="Arial" panose="020B0604020202020204" pitchFamily="34" charset="0"/>
              </a:rPr>
            </a:br>
            <a:r>
              <a:rPr lang="en-US" sz="1200" dirty="0">
                <a:solidFill>
                  <a:schemeClr val="bg1"/>
                </a:solidFill>
                <a:latin typeface="Arial" panose="020B0604020202020204" pitchFamily="34" charset="0"/>
                <a:cs typeface="Arial" panose="020B0604020202020204" pitchFamily="34" charset="0"/>
              </a:rPr>
              <a:t>   and second time exhibitors with the global</a:t>
            </a:r>
            <a:br>
              <a:rPr lang="en-US" sz="1200" dirty="0">
                <a:solidFill>
                  <a:schemeClr val="bg1"/>
                </a:solidFill>
                <a:latin typeface="Arial" panose="020B0604020202020204" pitchFamily="34" charset="0"/>
                <a:cs typeface="Arial" panose="020B0604020202020204" pitchFamily="34" charset="0"/>
              </a:rPr>
            </a:br>
            <a:r>
              <a:rPr lang="en-US" sz="1200" dirty="0">
                <a:solidFill>
                  <a:schemeClr val="bg1"/>
                </a:solidFill>
                <a:latin typeface="Arial" panose="020B0604020202020204" pitchFamily="34" charset="0"/>
                <a:cs typeface="Arial" panose="020B0604020202020204" pitchFamily="34" charset="0"/>
              </a:rPr>
              <a:t>   platform to launch new solutions, gain</a:t>
            </a:r>
            <a:br>
              <a:rPr lang="en-US" sz="1200" dirty="0">
                <a:solidFill>
                  <a:schemeClr val="bg1"/>
                </a:solidFill>
                <a:latin typeface="Arial" panose="020B0604020202020204" pitchFamily="34" charset="0"/>
                <a:cs typeface="Arial" panose="020B0604020202020204" pitchFamily="34" charset="0"/>
              </a:rPr>
            </a:br>
            <a:r>
              <a:rPr lang="en-US" sz="1200" dirty="0">
                <a:solidFill>
                  <a:schemeClr val="bg1"/>
                </a:solidFill>
                <a:latin typeface="Arial" panose="020B0604020202020204" pitchFamily="34" charset="0"/>
                <a:cs typeface="Arial" panose="020B0604020202020204" pitchFamily="34" charset="0"/>
              </a:rPr>
              <a:t>   exposure, and develop new business. </a:t>
            </a:r>
            <a:br>
              <a:rPr lang="en-US" sz="1200" dirty="0">
                <a:solidFill>
                  <a:schemeClr val="bg1"/>
                </a:solidFill>
                <a:latin typeface="Arial" panose="020B0604020202020204" pitchFamily="34" charset="0"/>
                <a:cs typeface="Arial" panose="020B0604020202020204" pitchFamily="34" charset="0"/>
              </a:rPr>
            </a:br>
            <a:r>
              <a:rPr lang="en-US" sz="1200" dirty="0">
                <a:solidFill>
                  <a:schemeClr val="bg1"/>
                </a:solidFill>
                <a:latin typeface="Arial" panose="020B0604020202020204" pitchFamily="34" charset="0"/>
                <a:cs typeface="Arial" panose="020B0604020202020204" pitchFamily="34" charset="0"/>
              </a:rPr>
              <a:t>   The benefits of the New Exhibitor Zone</a:t>
            </a:r>
            <a:br>
              <a:rPr lang="en-US" sz="1200" dirty="0">
                <a:solidFill>
                  <a:schemeClr val="bg1"/>
                </a:solidFill>
                <a:latin typeface="Arial" panose="020B0604020202020204" pitchFamily="34" charset="0"/>
                <a:cs typeface="Arial" panose="020B0604020202020204" pitchFamily="34" charset="0"/>
              </a:rPr>
            </a:br>
            <a:r>
              <a:rPr lang="en-US" sz="1200" dirty="0">
                <a:solidFill>
                  <a:schemeClr val="bg1"/>
                </a:solidFill>
                <a:latin typeface="Arial" panose="020B0604020202020204" pitchFamily="34" charset="0"/>
                <a:cs typeface="Arial" panose="020B0604020202020204" pitchFamily="34" charset="0"/>
              </a:rPr>
              <a:t>   include the opportunity to: </a:t>
            </a:r>
          </a:p>
          <a:p>
            <a:r>
              <a:rPr lang="en-US" sz="1200" dirty="0">
                <a:solidFill>
                  <a:schemeClr val="bg1"/>
                </a:solidFill>
                <a:latin typeface="Arial" panose="020B0604020202020204" pitchFamily="34" charset="0"/>
                <a:cs typeface="Arial" panose="020B0604020202020204" pitchFamily="34" charset="0"/>
              </a:rPr>
              <a:t>     1. Gain Exposure to a Large Audience </a:t>
            </a:r>
            <a:br>
              <a:rPr lang="en-US" sz="1200" dirty="0">
                <a:solidFill>
                  <a:schemeClr val="bg1"/>
                </a:solidFill>
                <a:latin typeface="Arial" panose="020B0604020202020204" pitchFamily="34" charset="0"/>
                <a:cs typeface="Arial" panose="020B0604020202020204" pitchFamily="34" charset="0"/>
              </a:rPr>
            </a:br>
            <a:r>
              <a:rPr lang="en-US" sz="1200" dirty="0">
                <a:solidFill>
                  <a:schemeClr val="bg1"/>
                </a:solidFill>
                <a:latin typeface="Arial" panose="020B0604020202020204" pitchFamily="34" charset="0"/>
                <a:cs typeface="Arial" panose="020B0604020202020204" pitchFamily="34" charset="0"/>
              </a:rPr>
              <a:t>     2. Enhance Brand Awareness </a:t>
            </a:r>
            <a:br>
              <a:rPr lang="en-US" sz="1200" dirty="0">
                <a:solidFill>
                  <a:schemeClr val="bg1"/>
                </a:solidFill>
                <a:latin typeface="Arial" panose="020B0604020202020204" pitchFamily="34" charset="0"/>
                <a:cs typeface="Arial" panose="020B0604020202020204" pitchFamily="34" charset="0"/>
              </a:rPr>
            </a:br>
            <a:r>
              <a:rPr lang="en-US" sz="1200" dirty="0">
                <a:solidFill>
                  <a:schemeClr val="bg1"/>
                </a:solidFill>
                <a:latin typeface="Arial" panose="020B0604020202020204" pitchFamily="34" charset="0"/>
                <a:cs typeface="Arial" panose="020B0604020202020204" pitchFamily="34" charset="0"/>
              </a:rPr>
              <a:t>     3. Network With the Industry </a:t>
            </a:r>
            <a:endParaRPr sz="1000" dirty="0">
              <a:solidFill>
                <a:schemeClr val="bg1"/>
              </a:solidFill>
              <a:latin typeface="Arial" panose="020B0604020202020204" pitchFamily="34" charset="0"/>
              <a:cs typeface="Arial" panose="020B0604020202020204" pitchFamily="34" charset="0"/>
            </a:endParaRPr>
          </a:p>
        </p:txBody>
      </p:sp>
      <p:sp>
        <p:nvSpPr>
          <p:cNvPr id="13" name="object 50">
            <a:extLst>
              <a:ext uri="{FF2B5EF4-FFF2-40B4-BE49-F238E27FC236}">
                <a16:creationId xmlns:a16="http://schemas.microsoft.com/office/drawing/2014/main" id="{54D4DA86-8E36-6FDF-7265-2023E1CED97B}"/>
              </a:ext>
            </a:extLst>
          </p:cNvPr>
          <p:cNvSpPr/>
          <p:nvPr/>
        </p:nvSpPr>
        <p:spPr>
          <a:xfrm>
            <a:off x="678393" y="2064328"/>
            <a:ext cx="3059211" cy="3161686"/>
          </a:xfrm>
          <a:custGeom>
            <a:avLst/>
            <a:gdLst/>
            <a:ahLst/>
            <a:cxnLst/>
            <a:rect l="l" t="t" r="r" b="b"/>
            <a:pathLst>
              <a:path w="8342630" h="2779395">
                <a:moveTo>
                  <a:pt x="8342300" y="0"/>
                </a:moveTo>
                <a:lnTo>
                  <a:pt x="0" y="0"/>
                </a:lnTo>
                <a:lnTo>
                  <a:pt x="0" y="2779266"/>
                </a:lnTo>
                <a:lnTo>
                  <a:pt x="8342300" y="2779266"/>
                </a:lnTo>
                <a:lnTo>
                  <a:pt x="8342300" y="0"/>
                </a:lnTo>
                <a:close/>
              </a:path>
            </a:pathLst>
          </a:custGeom>
          <a:solidFill>
            <a:schemeClr val="accent2"/>
          </a:solidFill>
        </p:spPr>
        <p:txBody>
          <a:bodyPr wrap="square" lIns="0" tIns="0" rIns="0" bIns="0" rtlCol="0"/>
          <a:lstStyle/>
          <a:p>
            <a:endParaRPr lang="en-US" sz="1400"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 </a:t>
            </a:r>
          </a:p>
          <a:p>
            <a:r>
              <a:rPr lang="en-US" sz="1400" b="1" dirty="0">
                <a:solidFill>
                  <a:schemeClr val="bg1"/>
                </a:solidFill>
                <a:latin typeface="Arial" panose="020B0604020202020204" pitchFamily="34" charset="0"/>
                <a:cs typeface="Arial" panose="020B0604020202020204" pitchFamily="34" charset="0"/>
              </a:rPr>
              <a:t>  </a:t>
            </a:r>
            <a:r>
              <a:rPr lang="en-US" sz="1400" b="1" dirty="0" err="1">
                <a:solidFill>
                  <a:schemeClr val="bg1"/>
                </a:solidFill>
                <a:latin typeface="Arial" panose="020B0604020202020204" pitchFamily="34" charset="0"/>
                <a:cs typeface="Arial" panose="020B0604020202020204" pitchFamily="34" charset="0"/>
              </a:rPr>
              <a:t>iGAMING</a:t>
            </a:r>
            <a:r>
              <a:rPr lang="en-US" sz="1400" b="1" dirty="0">
                <a:solidFill>
                  <a:schemeClr val="bg1"/>
                </a:solidFill>
                <a:latin typeface="Arial" panose="020B0604020202020204" pitchFamily="34" charset="0"/>
                <a:cs typeface="Arial" panose="020B0604020202020204" pitchFamily="34" charset="0"/>
              </a:rPr>
              <a:t> ZONE</a:t>
            </a:r>
          </a:p>
          <a:p>
            <a:endParaRPr lang="en-US" sz="1400" dirty="0">
              <a:solidFill>
                <a:schemeClr val="bg1"/>
              </a:solidFill>
              <a:latin typeface="Arial" panose="020B0604020202020204" pitchFamily="34" charset="0"/>
              <a:cs typeface="Arial" panose="020B0604020202020204" pitchFamily="34" charset="0"/>
            </a:endParaRPr>
          </a:p>
          <a:p>
            <a:r>
              <a:rPr lang="en-US" sz="1200" dirty="0">
                <a:solidFill>
                  <a:schemeClr val="bg1"/>
                </a:solidFill>
                <a:latin typeface="Arial" panose="020B0604020202020204" pitchFamily="34" charset="0"/>
                <a:cs typeface="Arial" panose="020B0604020202020204" pitchFamily="34" charset="0"/>
              </a:rPr>
              <a:t>   Be part of the iGaming Zone at G2E to</a:t>
            </a:r>
            <a:br>
              <a:rPr lang="en-US" sz="1200" dirty="0">
                <a:solidFill>
                  <a:schemeClr val="bg1"/>
                </a:solidFill>
                <a:latin typeface="Arial" panose="020B0604020202020204" pitchFamily="34" charset="0"/>
                <a:cs typeface="Arial" panose="020B0604020202020204" pitchFamily="34" charset="0"/>
              </a:rPr>
            </a:br>
            <a:r>
              <a:rPr lang="en-US" sz="1200" dirty="0">
                <a:solidFill>
                  <a:schemeClr val="bg1"/>
                </a:solidFill>
                <a:latin typeface="Arial" panose="020B0604020202020204" pitchFamily="34" charset="0"/>
                <a:cs typeface="Arial" panose="020B0604020202020204" pitchFamily="34" charset="0"/>
              </a:rPr>
              <a:t>   showcase your innovative solutions </a:t>
            </a:r>
            <a:br>
              <a:rPr lang="en-US" sz="1200" dirty="0">
                <a:solidFill>
                  <a:schemeClr val="bg1"/>
                </a:solidFill>
                <a:latin typeface="Arial" panose="020B0604020202020204" pitchFamily="34" charset="0"/>
                <a:cs typeface="Arial" panose="020B0604020202020204" pitchFamily="34" charset="0"/>
              </a:rPr>
            </a:br>
            <a:r>
              <a:rPr lang="en-US" sz="1200" dirty="0">
                <a:solidFill>
                  <a:schemeClr val="bg1"/>
                </a:solidFill>
                <a:latin typeface="Arial" panose="020B0604020202020204" pitchFamily="34" charset="0"/>
                <a:cs typeface="Arial" panose="020B0604020202020204" pitchFamily="34" charset="0"/>
              </a:rPr>
              <a:t>   directly to global gaming leaders and</a:t>
            </a:r>
          </a:p>
          <a:p>
            <a:r>
              <a:rPr lang="en-US" sz="1200" dirty="0">
                <a:solidFill>
                  <a:schemeClr val="bg1"/>
                </a:solidFill>
                <a:latin typeface="Arial" panose="020B0604020202020204" pitchFamily="34" charset="0"/>
                <a:cs typeface="Arial" panose="020B0604020202020204" pitchFamily="34" charset="0"/>
              </a:rPr>
              <a:t>   decision-makers. Gain exposure, build</a:t>
            </a:r>
            <a:br>
              <a:rPr lang="en-US" sz="1200" dirty="0">
                <a:solidFill>
                  <a:schemeClr val="bg1"/>
                </a:solidFill>
                <a:latin typeface="Arial" panose="020B0604020202020204" pitchFamily="34" charset="0"/>
                <a:cs typeface="Arial" panose="020B0604020202020204" pitchFamily="34" charset="0"/>
              </a:rPr>
            </a:br>
            <a:r>
              <a:rPr lang="en-US" sz="1200" dirty="0">
                <a:solidFill>
                  <a:schemeClr val="bg1"/>
                </a:solidFill>
                <a:latin typeface="Arial" panose="020B0604020202020204" pitchFamily="34" charset="0"/>
                <a:cs typeface="Arial" panose="020B0604020202020204" pitchFamily="34" charset="0"/>
              </a:rPr>
              <a:t>   valuable connections, and position your</a:t>
            </a:r>
          </a:p>
          <a:p>
            <a:r>
              <a:rPr lang="en-US" sz="1200" dirty="0">
                <a:solidFill>
                  <a:schemeClr val="bg1"/>
                </a:solidFill>
                <a:latin typeface="Arial" panose="020B0604020202020204" pitchFamily="34" charset="0"/>
                <a:cs typeface="Arial" panose="020B0604020202020204" pitchFamily="34" charset="0"/>
              </a:rPr>
              <a:t>   brand at the forefront of the online gaming</a:t>
            </a:r>
          </a:p>
          <a:p>
            <a:r>
              <a:rPr lang="en-US" sz="1200" dirty="0">
                <a:solidFill>
                  <a:schemeClr val="bg1"/>
                </a:solidFill>
                <a:latin typeface="Arial" panose="020B0604020202020204" pitchFamily="34" charset="0"/>
                <a:cs typeface="Arial" panose="020B0604020202020204" pitchFamily="34" charset="0"/>
              </a:rPr>
              <a:t>   industry as it continues to rapidly expand.  </a:t>
            </a:r>
            <a:endParaRPr sz="1200" dirty="0">
              <a:solidFill>
                <a:schemeClr val="bg1"/>
              </a:solidFill>
              <a:latin typeface="Arial" panose="020B0604020202020204" pitchFamily="34" charset="0"/>
              <a:cs typeface="Arial" panose="020B0604020202020204" pitchFamily="34" charset="0"/>
            </a:endParaRPr>
          </a:p>
        </p:txBody>
      </p:sp>
      <p:sp>
        <p:nvSpPr>
          <p:cNvPr id="15" name="object 50">
            <a:extLst>
              <a:ext uri="{FF2B5EF4-FFF2-40B4-BE49-F238E27FC236}">
                <a16:creationId xmlns:a16="http://schemas.microsoft.com/office/drawing/2014/main" id="{FC2FABED-D2DF-47DA-6857-8D6B79B543B6}"/>
              </a:ext>
            </a:extLst>
          </p:cNvPr>
          <p:cNvSpPr/>
          <p:nvPr/>
        </p:nvSpPr>
        <p:spPr>
          <a:xfrm>
            <a:off x="7960620" y="2077825"/>
            <a:ext cx="3059211" cy="3161686"/>
          </a:xfrm>
          <a:custGeom>
            <a:avLst/>
            <a:gdLst/>
            <a:ahLst/>
            <a:cxnLst/>
            <a:rect l="l" t="t" r="r" b="b"/>
            <a:pathLst>
              <a:path w="8342630" h="2779395">
                <a:moveTo>
                  <a:pt x="8342300" y="0"/>
                </a:moveTo>
                <a:lnTo>
                  <a:pt x="0" y="0"/>
                </a:lnTo>
                <a:lnTo>
                  <a:pt x="0" y="2779266"/>
                </a:lnTo>
                <a:lnTo>
                  <a:pt x="8342300" y="2779266"/>
                </a:lnTo>
                <a:lnTo>
                  <a:pt x="8342300" y="0"/>
                </a:lnTo>
                <a:close/>
              </a:path>
            </a:pathLst>
          </a:custGeom>
          <a:solidFill>
            <a:srgbClr val="B8F8FC"/>
          </a:solidFill>
        </p:spPr>
        <p:txBody>
          <a:bodyPr wrap="square" lIns="0" tIns="0" rIns="0" bIns="0" rtlCol="0"/>
          <a:lstStyle/>
          <a:p>
            <a:r>
              <a:rPr lang="en-US" sz="1200" b="1" dirty="0">
                <a:solidFill>
                  <a:schemeClr val="bg1"/>
                </a:solidFill>
                <a:latin typeface="Arial" panose="020B0604020202020204" pitchFamily="34" charset="0"/>
                <a:cs typeface="Arial" panose="020B0604020202020204" pitchFamily="34" charset="0"/>
              </a:rPr>
              <a:t>    </a:t>
            </a:r>
          </a:p>
          <a:p>
            <a:r>
              <a:rPr lang="en-US" sz="1400" b="1" dirty="0">
                <a:solidFill>
                  <a:srgbClr val="0D1D34"/>
                </a:solidFill>
                <a:latin typeface="Arial" panose="020B0604020202020204" pitchFamily="34" charset="0"/>
                <a:cs typeface="Arial" panose="020B0604020202020204" pitchFamily="34" charset="0"/>
              </a:rPr>
              <a:t>    </a:t>
            </a:r>
          </a:p>
          <a:p>
            <a:r>
              <a:rPr lang="en-US" sz="1400" b="1" dirty="0">
                <a:solidFill>
                  <a:srgbClr val="0D1D34"/>
                </a:solidFill>
                <a:latin typeface="Arial" panose="020B0604020202020204" pitchFamily="34" charset="0"/>
                <a:cs typeface="Arial" panose="020B0604020202020204" pitchFamily="34" charset="0"/>
              </a:rPr>
              <a:t>    BUSINESS SOLUTIONS </a:t>
            </a:r>
            <a:br>
              <a:rPr lang="en-US" sz="1400" b="1" dirty="0">
                <a:solidFill>
                  <a:srgbClr val="0D1D34"/>
                </a:solidFill>
                <a:latin typeface="Arial" panose="020B0604020202020204" pitchFamily="34" charset="0"/>
                <a:cs typeface="Arial" panose="020B0604020202020204" pitchFamily="34" charset="0"/>
              </a:rPr>
            </a:br>
            <a:r>
              <a:rPr lang="en-US" sz="1400" b="1" dirty="0">
                <a:solidFill>
                  <a:srgbClr val="0D1D34"/>
                </a:solidFill>
                <a:latin typeface="Arial" panose="020B0604020202020204" pitchFamily="34" charset="0"/>
                <a:cs typeface="Arial" panose="020B0604020202020204" pitchFamily="34" charset="0"/>
              </a:rPr>
              <a:t>    &amp; TECH ZONE</a:t>
            </a:r>
            <a:endParaRPr lang="en-US" sz="1600" b="1" dirty="0">
              <a:solidFill>
                <a:srgbClr val="0D1D34"/>
              </a:solidFill>
              <a:latin typeface="Arial" panose="020B0604020202020204" pitchFamily="34" charset="0"/>
              <a:cs typeface="Arial" panose="020B0604020202020204" pitchFamily="34" charset="0"/>
            </a:endParaRPr>
          </a:p>
          <a:p>
            <a:endParaRPr lang="en-US" sz="1200" dirty="0">
              <a:solidFill>
                <a:srgbClr val="0D1D34"/>
              </a:solidFill>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Be part of the ultimate hub where</a:t>
            </a:r>
          </a:p>
          <a:p>
            <a:r>
              <a:rPr lang="en-US" sz="1200" dirty="0">
                <a:latin typeface="Arial" panose="020B0604020202020204" pitchFamily="34" charset="0"/>
                <a:cs typeface="Arial" panose="020B0604020202020204" pitchFamily="34" charset="0"/>
              </a:rPr>
              <a:t>    technology companies connect with key</a:t>
            </a:r>
          </a:p>
          <a:p>
            <a:r>
              <a:rPr lang="en-US" sz="1200" dirty="0">
                <a:latin typeface="Arial" panose="020B0604020202020204" pitchFamily="34" charset="0"/>
                <a:cs typeface="Arial" panose="020B0604020202020204" pitchFamily="34" charset="0"/>
              </a:rPr>
              <a:t>    decision-makers shaping the future of</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    gaming. Showcase cutting-edge </a:t>
            </a:r>
          </a:p>
          <a:p>
            <a:r>
              <a:rPr lang="en-US" sz="1200" dirty="0">
                <a:latin typeface="Arial" panose="020B0604020202020204" pitchFamily="34" charset="0"/>
                <a:cs typeface="Arial" panose="020B0604020202020204" pitchFamily="34" charset="0"/>
              </a:rPr>
              <a:t>    solutions—from AI and analytics to</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    cashless payments and digital</a:t>
            </a:r>
          </a:p>
          <a:p>
            <a:r>
              <a:rPr lang="en-US" sz="1200" dirty="0">
                <a:latin typeface="Arial" panose="020B0604020202020204" pitchFamily="34" charset="0"/>
                <a:cs typeface="Arial" panose="020B0604020202020204" pitchFamily="34" charset="0"/>
              </a:rPr>
              <a:t>    engagement tools—to buyers </a:t>
            </a:r>
          </a:p>
          <a:p>
            <a:r>
              <a:rPr lang="en-US" sz="1200" dirty="0">
                <a:latin typeface="Arial" panose="020B0604020202020204" pitchFamily="34" charset="0"/>
                <a:cs typeface="Arial" panose="020B0604020202020204" pitchFamily="34" charset="0"/>
              </a:rPr>
              <a:t>    modernizing their operations and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    investing in innovation. </a:t>
            </a:r>
            <a:endParaRPr sz="700" dirty="0">
              <a:solidFill>
                <a:srgbClr val="0D1D3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7293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75874-75C3-7398-20A9-9D4A65933DB7}"/>
              </a:ext>
            </a:extLst>
          </p:cNvPr>
          <p:cNvSpPr>
            <a:spLocks noGrp="1"/>
          </p:cNvSpPr>
          <p:nvPr>
            <p:ph type="title" idx="4294967295"/>
          </p:nvPr>
        </p:nvSpPr>
        <p:spPr>
          <a:xfrm>
            <a:off x="657225" y="639763"/>
            <a:ext cx="9994900" cy="1325562"/>
          </a:xfrm>
        </p:spPr>
        <p:txBody>
          <a:bodyPr>
            <a:normAutofit/>
          </a:bodyPr>
          <a:lstStyle/>
          <a:p>
            <a:r>
              <a:rPr lang="en-US" dirty="0">
                <a:solidFill>
                  <a:schemeClr val="accent3"/>
                </a:solidFill>
                <a:latin typeface="Arial" panose="020B0604020202020204" pitchFamily="34" charset="0"/>
              </a:rPr>
              <a:t>Here Are Just a Few of the Nearly 400 Exhibitors You’ll Be Joining at G2E</a:t>
            </a:r>
            <a:endParaRPr lang="en-PH" dirty="0">
              <a:solidFill>
                <a:schemeClr val="accent3"/>
              </a:solidFill>
              <a:latin typeface="Arial" panose="020B0604020202020204" pitchFamily="34" charset="0"/>
            </a:endParaRPr>
          </a:p>
        </p:txBody>
      </p:sp>
      <p:pic>
        <p:nvPicPr>
          <p:cNvPr id="4" name="Picture 3" descr="A group of logos of different brands&#10;&#10;AI-generated content may be incorrect.">
            <a:extLst>
              <a:ext uri="{FF2B5EF4-FFF2-40B4-BE49-F238E27FC236}">
                <a16:creationId xmlns:a16="http://schemas.microsoft.com/office/drawing/2014/main" id="{5F6AD2D8-66B5-6D60-2B25-4498A0EA68EF}"/>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57225" y="2311714"/>
            <a:ext cx="9994900" cy="3620443"/>
          </a:xfrm>
          <a:prstGeom prst="rect">
            <a:avLst/>
          </a:prstGeom>
        </p:spPr>
      </p:pic>
    </p:spTree>
    <p:extLst>
      <p:ext uri="{BB962C8B-B14F-4D97-AF65-F5344CB8AC3E}">
        <p14:creationId xmlns:p14="http://schemas.microsoft.com/office/powerpoint/2010/main" val="2622423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CDAFB-AF5A-256C-C7A3-DAD5A90EF0CF}"/>
            </a:ext>
          </a:extLst>
        </p:cNvPr>
        <p:cNvGrpSpPr/>
        <p:nvPr/>
      </p:nvGrpSpPr>
      <p:grpSpPr>
        <a:xfrm>
          <a:off x="0" y="0"/>
          <a:ext cx="0" cy="0"/>
          <a:chOff x="0" y="0"/>
          <a:chExt cx="0" cy="0"/>
        </a:xfrm>
      </p:grpSpPr>
      <p:sp>
        <p:nvSpPr>
          <p:cNvPr id="4" name="Text Placeholder 21">
            <a:extLst>
              <a:ext uri="{FF2B5EF4-FFF2-40B4-BE49-F238E27FC236}">
                <a16:creationId xmlns:a16="http://schemas.microsoft.com/office/drawing/2014/main" id="{F81A7E76-0054-4D4B-C5C7-8BDE68FA7B09}"/>
              </a:ext>
            </a:extLst>
          </p:cNvPr>
          <p:cNvSpPr>
            <a:spLocks noGrp="1"/>
          </p:cNvSpPr>
          <p:nvPr>
            <p:ph type="body" sz="quarter" idx="10"/>
          </p:nvPr>
        </p:nvSpPr>
        <p:spPr>
          <a:xfrm>
            <a:off x="797521" y="1540905"/>
            <a:ext cx="9674376" cy="1411846"/>
          </a:xfrm>
        </p:spPr>
        <p:txBody>
          <a:bodyPr>
            <a:normAutofit/>
          </a:bodyPr>
          <a:lstStyle/>
          <a:p>
            <a:pPr marL="0" marR="191377" indent="0">
              <a:lnSpc>
                <a:spcPct val="101499"/>
              </a:lnSpc>
              <a:spcBef>
                <a:spcPts val="55"/>
              </a:spcBef>
              <a:buNone/>
            </a:pPr>
            <a:r>
              <a:rPr lang="en-US" sz="2000" spc="18" dirty="0"/>
              <a:t>G2E prides itself on delivering best-in-class service to our customers. We </a:t>
            </a:r>
            <a:r>
              <a:rPr lang="en-US" sz="2000" dirty="0"/>
              <a:t>will</a:t>
            </a:r>
            <a:r>
              <a:rPr lang="en-US" sz="2000" spc="21" dirty="0"/>
              <a:t> </a:t>
            </a:r>
            <a:r>
              <a:rPr lang="en-US" sz="2000" dirty="0"/>
              <a:t>work</a:t>
            </a:r>
            <a:r>
              <a:rPr lang="en-US" sz="2000" spc="21" dirty="0"/>
              <a:t> </a:t>
            </a:r>
            <a:r>
              <a:rPr lang="en-US" sz="2000" dirty="0"/>
              <a:t>with</a:t>
            </a:r>
            <a:r>
              <a:rPr lang="en-US" sz="2000" spc="18" dirty="0"/>
              <a:t> </a:t>
            </a:r>
            <a:r>
              <a:rPr lang="en-US" sz="2000" dirty="0"/>
              <a:t>you</a:t>
            </a:r>
            <a:r>
              <a:rPr lang="en-US" sz="2000" spc="21" dirty="0"/>
              <a:t> </a:t>
            </a:r>
            <a:r>
              <a:rPr lang="en-US" sz="2000" dirty="0"/>
              <a:t>every</a:t>
            </a:r>
            <a:r>
              <a:rPr lang="en-US" sz="2000" spc="18" dirty="0"/>
              <a:t> </a:t>
            </a:r>
            <a:r>
              <a:rPr lang="en-US" sz="2000" dirty="0"/>
              <a:t>step</a:t>
            </a:r>
            <a:r>
              <a:rPr lang="en-US" sz="2000" spc="21" dirty="0"/>
              <a:t> </a:t>
            </a:r>
            <a:r>
              <a:rPr lang="en-US" sz="2000" dirty="0"/>
              <a:t>of</a:t>
            </a:r>
            <a:r>
              <a:rPr lang="en-US" sz="2000" spc="55" dirty="0"/>
              <a:t> </a:t>
            </a:r>
            <a:r>
              <a:rPr lang="en-US" sz="2000" dirty="0"/>
              <a:t>the</a:t>
            </a:r>
            <a:r>
              <a:rPr lang="en-US" sz="2000" spc="21" dirty="0"/>
              <a:t> </a:t>
            </a:r>
            <a:r>
              <a:rPr lang="en-US" sz="2000" spc="-12" dirty="0"/>
              <a:t>way. </a:t>
            </a:r>
          </a:p>
          <a:p>
            <a:pPr marL="0" indent="0">
              <a:buNone/>
            </a:pPr>
            <a:endParaRPr lang="en-US" sz="500" dirty="0"/>
          </a:p>
          <a:p>
            <a:pPr marL="0" indent="0">
              <a:buNone/>
            </a:pPr>
            <a:r>
              <a:rPr lang="en-US" sz="2000" b="1" dirty="0">
                <a:solidFill>
                  <a:schemeClr val="bg2"/>
                </a:solidFill>
                <a:cs typeface="Arial" panose="020B0604020202020204" pitchFamily="34" charset="0"/>
              </a:rPr>
              <a:t>Our Exhibitors Have:</a:t>
            </a:r>
            <a:endParaRPr lang="en-US" sz="2000" dirty="0">
              <a:solidFill>
                <a:schemeClr val="bg2"/>
              </a:solidFill>
              <a:cs typeface="Arial" panose="020B0604020202020204" pitchFamily="34" charset="0"/>
            </a:endParaRPr>
          </a:p>
        </p:txBody>
      </p:sp>
      <p:sp>
        <p:nvSpPr>
          <p:cNvPr id="12" name="Title 73">
            <a:extLst>
              <a:ext uri="{FF2B5EF4-FFF2-40B4-BE49-F238E27FC236}">
                <a16:creationId xmlns:a16="http://schemas.microsoft.com/office/drawing/2014/main" id="{537CE184-DD58-A88B-AA43-A07370E34D95}"/>
              </a:ext>
            </a:extLst>
          </p:cNvPr>
          <p:cNvSpPr>
            <a:spLocks noGrp="1"/>
          </p:cNvSpPr>
          <p:nvPr>
            <p:ph type="title"/>
          </p:nvPr>
        </p:nvSpPr>
        <p:spPr>
          <a:xfrm>
            <a:off x="457946" y="460607"/>
            <a:ext cx="11381127" cy="1325563"/>
          </a:xfrm>
        </p:spPr>
        <p:txBody>
          <a:bodyPr>
            <a:normAutofit/>
          </a:bodyPr>
          <a:lstStyle/>
          <a:p>
            <a:pPr marL="7700">
              <a:spcBef>
                <a:spcPts val="82"/>
              </a:spcBef>
            </a:pPr>
            <a:r>
              <a:rPr lang="en-US" sz="3600" dirty="0"/>
              <a:t>How Will I Make the Most of My Exhibiting Experience? </a:t>
            </a:r>
            <a:endParaRPr lang="en-US" sz="3600" spc="-6" dirty="0"/>
          </a:p>
        </p:txBody>
      </p:sp>
      <p:sp>
        <p:nvSpPr>
          <p:cNvPr id="20" name="Rectangle 19">
            <a:extLst>
              <a:ext uri="{FF2B5EF4-FFF2-40B4-BE49-F238E27FC236}">
                <a16:creationId xmlns:a16="http://schemas.microsoft.com/office/drawing/2014/main" id="{293F1267-BCDE-2076-15F1-D369FA52BD5A}"/>
              </a:ext>
            </a:extLst>
          </p:cNvPr>
          <p:cNvSpPr/>
          <p:nvPr/>
        </p:nvSpPr>
        <p:spPr>
          <a:xfrm>
            <a:off x="860611" y="3223224"/>
            <a:ext cx="2429435" cy="2429435"/>
          </a:xfrm>
          <a:prstGeom prst="rect">
            <a:avLst/>
          </a:prstGeom>
          <a:solidFill>
            <a:srgbClr val="88EC8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rgbClr val="0D1D34"/>
                </a:solidFill>
                <a:latin typeface="Arial"/>
                <a:cs typeface="Arial"/>
              </a:rPr>
              <a:t>Access</a:t>
            </a:r>
            <a:r>
              <a:rPr lang="en-US" sz="1400" spc="33" dirty="0">
                <a:solidFill>
                  <a:srgbClr val="0D1D34"/>
                </a:solidFill>
                <a:latin typeface="Arial"/>
                <a:cs typeface="Arial"/>
              </a:rPr>
              <a:t> </a:t>
            </a:r>
            <a:r>
              <a:rPr lang="en-US" sz="1400" dirty="0">
                <a:solidFill>
                  <a:srgbClr val="0D1D34"/>
                </a:solidFill>
                <a:latin typeface="Arial"/>
                <a:cs typeface="Arial"/>
              </a:rPr>
              <a:t>to</a:t>
            </a:r>
            <a:r>
              <a:rPr lang="en-US" sz="1400" spc="33" dirty="0">
                <a:solidFill>
                  <a:srgbClr val="0D1D34"/>
                </a:solidFill>
                <a:latin typeface="Arial"/>
                <a:cs typeface="Arial"/>
              </a:rPr>
              <a:t> </a:t>
            </a:r>
            <a:r>
              <a:rPr lang="en-US" sz="1400" dirty="0">
                <a:solidFill>
                  <a:srgbClr val="0D1D34"/>
                </a:solidFill>
                <a:latin typeface="Arial"/>
                <a:cs typeface="Arial"/>
              </a:rPr>
              <a:t>an</a:t>
            </a:r>
            <a:r>
              <a:rPr lang="en-US" sz="1400" spc="36" dirty="0">
                <a:solidFill>
                  <a:srgbClr val="0D1D34"/>
                </a:solidFill>
                <a:latin typeface="Arial"/>
                <a:cs typeface="Arial"/>
              </a:rPr>
              <a:t> </a:t>
            </a:r>
            <a:r>
              <a:rPr lang="en-US" sz="1400" dirty="0">
                <a:solidFill>
                  <a:srgbClr val="0D1D34"/>
                </a:solidFill>
                <a:latin typeface="Arial"/>
                <a:cs typeface="Arial"/>
              </a:rPr>
              <a:t>Exhibitor</a:t>
            </a:r>
            <a:r>
              <a:rPr lang="en-US" sz="1400" spc="33" dirty="0">
                <a:solidFill>
                  <a:srgbClr val="0D1D34"/>
                </a:solidFill>
                <a:latin typeface="Arial"/>
                <a:cs typeface="Arial"/>
              </a:rPr>
              <a:t> </a:t>
            </a:r>
            <a:r>
              <a:rPr lang="en-US" sz="1400" dirty="0">
                <a:solidFill>
                  <a:srgbClr val="0D1D34"/>
                </a:solidFill>
                <a:latin typeface="Arial"/>
                <a:cs typeface="Arial"/>
              </a:rPr>
              <a:t>Hub</a:t>
            </a:r>
            <a:r>
              <a:rPr lang="en-US" sz="1400" spc="33" dirty="0">
                <a:solidFill>
                  <a:srgbClr val="0D1D34"/>
                </a:solidFill>
                <a:latin typeface="Arial"/>
                <a:cs typeface="Arial"/>
              </a:rPr>
              <a:t> </a:t>
            </a:r>
            <a:r>
              <a:rPr lang="en-US" sz="1400" dirty="0">
                <a:solidFill>
                  <a:srgbClr val="0D1D34"/>
                </a:solidFill>
                <a:latin typeface="Arial"/>
                <a:cs typeface="Arial"/>
              </a:rPr>
              <a:t>where you can update your brand’s listing, allowing you to market yourself your way</a:t>
            </a:r>
            <a:endParaRPr lang="en-US" sz="1400" spc="-12">
              <a:solidFill>
                <a:srgbClr val="0D1D34"/>
              </a:solidFill>
              <a:latin typeface="Arial"/>
              <a:cs typeface="Arial"/>
            </a:endParaRPr>
          </a:p>
        </p:txBody>
      </p:sp>
      <p:sp>
        <p:nvSpPr>
          <p:cNvPr id="21" name="Rectangle 20">
            <a:extLst>
              <a:ext uri="{FF2B5EF4-FFF2-40B4-BE49-F238E27FC236}">
                <a16:creationId xmlns:a16="http://schemas.microsoft.com/office/drawing/2014/main" id="{5B41363E-3E48-C69D-8D26-98A53A194793}"/>
              </a:ext>
            </a:extLst>
          </p:cNvPr>
          <p:cNvSpPr/>
          <p:nvPr/>
        </p:nvSpPr>
        <p:spPr>
          <a:xfrm>
            <a:off x="3478907" y="3223224"/>
            <a:ext cx="2429435" cy="2429435"/>
          </a:xfrm>
          <a:prstGeom prst="rect">
            <a:avLst/>
          </a:prstGeom>
          <a:solidFill>
            <a:srgbClr val="F292F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R="2540" algn="ctr">
              <a:spcBef>
                <a:spcPts val="600"/>
              </a:spcBef>
              <a:tabLst>
                <a:tab pos="316137" algn="l"/>
              </a:tabLst>
            </a:pPr>
            <a:r>
              <a:rPr lang="en-US" sz="1400" spc="42" dirty="0">
                <a:solidFill>
                  <a:srgbClr val="0D1D34"/>
                </a:solidFill>
                <a:latin typeface="Arial"/>
                <a:cs typeface="Arial"/>
              </a:rPr>
              <a:t>A </a:t>
            </a:r>
            <a:r>
              <a:rPr lang="en-US" sz="1400" dirty="0">
                <a:solidFill>
                  <a:srgbClr val="0D1D34"/>
                </a:solidFill>
                <a:latin typeface="Arial"/>
                <a:cs typeface="Arial"/>
              </a:rPr>
              <a:t>Customer</a:t>
            </a:r>
            <a:r>
              <a:rPr lang="en-US" sz="1400" spc="42" dirty="0">
                <a:solidFill>
                  <a:srgbClr val="0D1D34"/>
                </a:solidFill>
                <a:latin typeface="Arial"/>
                <a:cs typeface="Arial"/>
              </a:rPr>
              <a:t> </a:t>
            </a:r>
            <a:r>
              <a:rPr lang="en-US" sz="1400" dirty="0">
                <a:solidFill>
                  <a:srgbClr val="0D1D34"/>
                </a:solidFill>
                <a:latin typeface="Arial"/>
                <a:cs typeface="Arial"/>
              </a:rPr>
              <a:t>Success</a:t>
            </a:r>
            <a:r>
              <a:rPr lang="en-US" sz="1400" spc="45" dirty="0">
                <a:solidFill>
                  <a:srgbClr val="0D1D34"/>
                </a:solidFill>
                <a:latin typeface="Arial"/>
                <a:cs typeface="Arial"/>
              </a:rPr>
              <a:t> S</a:t>
            </a:r>
            <a:r>
              <a:rPr lang="en-US" sz="1400" dirty="0">
                <a:solidFill>
                  <a:srgbClr val="0D1D34"/>
                </a:solidFill>
                <a:latin typeface="Arial"/>
                <a:cs typeface="Arial"/>
              </a:rPr>
              <a:t>pecialist</a:t>
            </a:r>
            <a:r>
              <a:rPr lang="en-US" sz="1400" spc="42" dirty="0">
                <a:solidFill>
                  <a:srgbClr val="0D1D34"/>
                </a:solidFill>
                <a:latin typeface="Arial"/>
                <a:cs typeface="Arial"/>
              </a:rPr>
              <a:t> </a:t>
            </a:r>
            <a:r>
              <a:rPr lang="en-US" sz="1400" dirty="0">
                <a:solidFill>
                  <a:srgbClr val="0D1D34"/>
                </a:solidFill>
                <a:latin typeface="Arial"/>
                <a:cs typeface="Arial"/>
              </a:rPr>
              <a:t>dedicated</a:t>
            </a:r>
            <a:r>
              <a:rPr lang="en-US" sz="1400" spc="42" dirty="0">
                <a:solidFill>
                  <a:srgbClr val="0D1D34"/>
                </a:solidFill>
                <a:latin typeface="Arial"/>
                <a:cs typeface="Arial"/>
              </a:rPr>
              <a:t> </a:t>
            </a:r>
            <a:r>
              <a:rPr lang="en-US" sz="1400" dirty="0">
                <a:solidFill>
                  <a:srgbClr val="0D1D34"/>
                </a:solidFill>
                <a:latin typeface="Arial"/>
                <a:cs typeface="Arial"/>
              </a:rPr>
              <a:t>to</a:t>
            </a:r>
            <a:r>
              <a:rPr lang="en-US" sz="1400" spc="45" dirty="0">
                <a:solidFill>
                  <a:srgbClr val="0D1D34"/>
                </a:solidFill>
                <a:latin typeface="Arial"/>
                <a:cs typeface="Arial"/>
              </a:rPr>
              <a:t> </a:t>
            </a:r>
            <a:r>
              <a:rPr lang="en-US" sz="1400" dirty="0">
                <a:solidFill>
                  <a:srgbClr val="0D1D34"/>
                </a:solidFill>
                <a:latin typeface="Arial"/>
                <a:cs typeface="Arial"/>
              </a:rPr>
              <a:t>helping</a:t>
            </a:r>
            <a:r>
              <a:rPr lang="en-US" sz="1400" spc="42" dirty="0">
                <a:solidFill>
                  <a:srgbClr val="0D1D34"/>
                </a:solidFill>
                <a:latin typeface="Arial"/>
                <a:cs typeface="Arial"/>
              </a:rPr>
              <a:t> </a:t>
            </a:r>
            <a:r>
              <a:rPr lang="en-US" sz="1400" spc="-15" dirty="0">
                <a:solidFill>
                  <a:srgbClr val="0D1D34"/>
                </a:solidFill>
                <a:latin typeface="Arial"/>
                <a:cs typeface="Arial"/>
              </a:rPr>
              <a:t>you </a:t>
            </a:r>
            <a:r>
              <a:rPr lang="en-US" sz="1400" dirty="0">
                <a:solidFill>
                  <a:srgbClr val="0D1D34"/>
                </a:solidFill>
                <a:latin typeface="Arial"/>
                <a:cs typeface="Arial"/>
              </a:rPr>
              <a:t>get</a:t>
            </a:r>
            <a:r>
              <a:rPr lang="en-US" sz="1400" spc="27" dirty="0">
                <a:solidFill>
                  <a:srgbClr val="0D1D34"/>
                </a:solidFill>
                <a:latin typeface="Arial"/>
                <a:cs typeface="Arial"/>
              </a:rPr>
              <a:t> </a:t>
            </a:r>
            <a:r>
              <a:rPr lang="en-US" sz="1400" dirty="0">
                <a:solidFill>
                  <a:srgbClr val="0D1D34"/>
                </a:solidFill>
                <a:latin typeface="Arial"/>
                <a:cs typeface="Arial"/>
              </a:rPr>
              <a:t>your</a:t>
            </a:r>
            <a:r>
              <a:rPr lang="en-US" sz="1400" spc="27" dirty="0">
                <a:solidFill>
                  <a:srgbClr val="0D1D34"/>
                </a:solidFill>
                <a:latin typeface="Arial"/>
                <a:cs typeface="Arial"/>
              </a:rPr>
              <a:t> </a:t>
            </a:r>
            <a:r>
              <a:rPr lang="en-US" sz="1400" dirty="0">
                <a:solidFill>
                  <a:srgbClr val="0D1D34"/>
                </a:solidFill>
                <a:latin typeface="Arial"/>
                <a:cs typeface="Arial"/>
              </a:rPr>
              <a:t>brand, booth, and team ready for the show</a:t>
            </a:r>
            <a:endParaRPr lang="en-US" spc="18" dirty="0">
              <a:solidFill>
                <a:srgbClr val="0D1D34"/>
              </a:solidFill>
              <a:latin typeface="Arial"/>
              <a:cs typeface="Arial"/>
            </a:endParaRPr>
          </a:p>
        </p:txBody>
      </p:sp>
      <p:sp>
        <p:nvSpPr>
          <p:cNvPr id="24" name="Rectangle 23">
            <a:extLst>
              <a:ext uri="{FF2B5EF4-FFF2-40B4-BE49-F238E27FC236}">
                <a16:creationId xmlns:a16="http://schemas.microsoft.com/office/drawing/2014/main" id="{BD5BE218-A7F6-4198-17E3-39750D426516}"/>
              </a:ext>
            </a:extLst>
          </p:cNvPr>
          <p:cNvSpPr/>
          <p:nvPr/>
        </p:nvSpPr>
        <p:spPr>
          <a:xfrm>
            <a:off x="8713093" y="3223223"/>
            <a:ext cx="2429435" cy="2429435"/>
          </a:xfrm>
          <a:prstGeom prst="rect">
            <a:avLst/>
          </a:prstGeom>
          <a:solidFill>
            <a:srgbClr val="1645D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tabLst>
                <a:tab pos="316137" algn="l"/>
              </a:tabLst>
            </a:pPr>
            <a:r>
              <a:rPr lang="en-US" sz="1400" spc="42" dirty="0">
                <a:solidFill>
                  <a:schemeClr val="bg1"/>
                </a:solidFill>
                <a:latin typeface="Arial"/>
                <a:cs typeface="Arial"/>
              </a:rPr>
              <a:t>Marketing opportunities – your booth is home, but there are opportunities beyond it. We’ll help you get creative. </a:t>
            </a:r>
            <a:endParaRPr lang="en-US" sz="1400">
              <a:solidFill>
                <a:schemeClr val="bg1"/>
              </a:solidFill>
              <a:latin typeface="Arial"/>
              <a:cs typeface="Arial"/>
            </a:endParaRPr>
          </a:p>
        </p:txBody>
      </p:sp>
      <p:sp>
        <p:nvSpPr>
          <p:cNvPr id="25" name="Rectangle 24">
            <a:extLst>
              <a:ext uri="{FF2B5EF4-FFF2-40B4-BE49-F238E27FC236}">
                <a16:creationId xmlns:a16="http://schemas.microsoft.com/office/drawing/2014/main" id="{739A2DF4-C261-FD1B-0323-DB8163052AD6}"/>
              </a:ext>
            </a:extLst>
          </p:cNvPr>
          <p:cNvSpPr/>
          <p:nvPr/>
        </p:nvSpPr>
        <p:spPr>
          <a:xfrm>
            <a:off x="6096000" y="3223223"/>
            <a:ext cx="2429435" cy="2429435"/>
          </a:xfrm>
          <a:prstGeom prst="rect">
            <a:avLst/>
          </a:prstGeom>
          <a:solidFill>
            <a:srgbClr val="B8F8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0D1D34"/>
                </a:solidFill>
                <a:latin typeface="Arial"/>
                <a:cs typeface="Arial"/>
              </a:rPr>
              <a:t>Digital solutions and an extensively used online Exhibitor Directory to start promoting your brand and connecting with the right type of visitors during the build up to the event. The Exhibitor Directory is one of the most visited pages on the G2E website!</a:t>
            </a:r>
            <a:endParaRPr lang="en-US" sz="1400" spc="-12" dirty="0">
              <a:solidFill>
                <a:srgbClr val="0D1D34"/>
              </a:solidFill>
              <a:latin typeface="Arial"/>
              <a:cs typeface="Arial"/>
            </a:endParaRPr>
          </a:p>
        </p:txBody>
      </p:sp>
    </p:spTree>
    <p:extLst>
      <p:ext uri="{BB962C8B-B14F-4D97-AF65-F5344CB8AC3E}">
        <p14:creationId xmlns:p14="http://schemas.microsoft.com/office/powerpoint/2010/main" val="3518069015"/>
      </p:ext>
    </p:extLst>
  </p:cSld>
  <p:clrMapOvr>
    <a:masterClrMapping/>
  </p:clrMapOvr>
</p:sld>
</file>

<file path=ppt/theme/theme1.xml><?xml version="1.0" encoding="utf-8"?>
<a:theme xmlns:a="http://schemas.openxmlformats.org/drawingml/2006/main" name="Custom Design">
  <a:themeElements>
    <a:clrScheme name="G2E Color Palette">
      <a:dk1>
        <a:srgbClr val="0E1D36"/>
      </a:dk1>
      <a:lt1>
        <a:srgbClr val="FFFFFF"/>
      </a:lt1>
      <a:dk2>
        <a:srgbClr val="000000"/>
      </a:dk2>
      <a:lt2>
        <a:srgbClr val="B7F8FC"/>
      </a:lt2>
      <a:accent1>
        <a:srgbClr val="D8FD55"/>
      </a:accent1>
      <a:accent2>
        <a:srgbClr val="F191FD"/>
      </a:accent2>
      <a:accent3>
        <a:srgbClr val="1645D3"/>
      </a:accent3>
      <a:accent4>
        <a:srgbClr val="88EC8A"/>
      </a:accent4>
      <a:accent5>
        <a:srgbClr val="B7F8FC"/>
      </a:accent5>
      <a:accent6>
        <a:srgbClr val="C6C6C6"/>
      </a:accent6>
      <a:hlink>
        <a:srgbClr val="D8FD55"/>
      </a:hlink>
      <a:folHlink>
        <a:srgbClr val="F191F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38F4B68121B2479A7604D400AE2CDE" ma:contentTypeVersion="13" ma:contentTypeDescription="Create a new document." ma:contentTypeScope="" ma:versionID="43d0a9af527ce58f8908924249d50bdb">
  <xsd:schema xmlns:xsd="http://www.w3.org/2001/XMLSchema" xmlns:xs="http://www.w3.org/2001/XMLSchema" xmlns:p="http://schemas.microsoft.com/office/2006/metadata/properties" xmlns:ns2="7b151150-14df-443a-8011-4ef4cef54ee4" xmlns:ns3="1f360172-de9b-45de-a95b-6b9ea0a2d661" targetNamespace="http://schemas.microsoft.com/office/2006/metadata/properties" ma:root="true" ma:fieldsID="b007c546c91a07ed4d2e3e1b85a238f3" ns2:_="" ns3:_="">
    <xsd:import namespace="7b151150-14df-443a-8011-4ef4cef54ee4"/>
    <xsd:import namespace="1f360172-de9b-45de-a95b-6b9ea0a2d6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151150-14df-443a-8011-4ef4cef54e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2763e4d-7885-4cd8-8534-835ebc0ece8c"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f360172-de9b-45de-a95b-6b9ea0a2d66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b3bd043-5b57-4134-b7e5-de2d2cd978c5}" ma:internalName="TaxCatchAll" ma:showField="CatchAllData" ma:web="1f360172-de9b-45de-a95b-6b9ea0a2d66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b151150-14df-443a-8011-4ef4cef54ee4">
      <Terms xmlns="http://schemas.microsoft.com/office/infopath/2007/PartnerControls"/>
    </lcf76f155ced4ddcb4097134ff3c332f>
    <TaxCatchAll xmlns="1f360172-de9b-45de-a95b-6b9ea0a2d661" xsi:nil="true"/>
  </documentManagement>
</p:properties>
</file>

<file path=customXml/itemProps1.xml><?xml version="1.0" encoding="utf-8"?>
<ds:datastoreItem xmlns:ds="http://schemas.openxmlformats.org/officeDocument/2006/customXml" ds:itemID="{07B4C260-E4D4-4016-B103-8A102B189F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151150-14df-443a-8011-4ef4cef54ee4"/>
    <ds:schemaRef ds:uri="1f360172-de9b-45de-a95b-6b9ea0a2d6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C73C34-72E1-4980-BDE1-436999C17786}">
  <ds:schemaRefs>
    <ds:schemaRef ds:uri="http://schemas.microsoft.com/sharepoint/v3/contenttype/forms"/>
  </ds:schemaRefs>
</ds:datastoreItem>
</file>

<file path=customXml/itemProps3.xml><?xml version="1.0" encoding="utf-8"?>
<ds:datastoreItem xmlns:ds="http://schemas.openxmlformats.org/officeDocument/2006/customXml" ds:itemID="{F0784B96-698F-43DC-9A28-C99E5F861579}">
  <ds:schemaRefs>
    <ds:schemaRef ds:uri="http://schemas.microsoft.com/office/2006/documentManagement/types"/>
    <ds:schemaRef ds:uri="http://schemas.microsoft.com/office/2006/metadata/properties"/>
    <ds:schemaRef ds:uri="http://purl.org/dc/dcmitype/"/>
    <ds:schemaRef ds:uri="http://purl.org/dc/elements/1.1/"/>
    <ds:schemaRef ds:uri="http://schemas.microsoft.com/office/infopath/2007/PartnerControls"/>
    <ds:schemaRef ds:uri="http://www.w3.org/XML/1998/namespace"/>
    <ds:schemaRef ds:uri="http://schemas.openxmlformats.org/package/2006/metadata/core-properties"/>
    <ds:schemaRef ds:uri="205e6434-0814-40a8-9c4d-fb239fc2d4a8"/>
    <ds:schemaRef ds:uri="3f3ae2f8-ee4c-486b-9f52-cfe2b9d6c57c"/>
    <ds:schemaRef ds:uri="http://purl.org/dc/terms/"/>
    <ds:schemaRef ds:uri="7b151150-14df-443a-8011-4ef4cef54ee4"/>
    <ds:schemaRef ds:uri="1f360172-de9b-45de-a95b-6b9ea0a2d661"/>
  </ds:schemaRefs>
</ds:datastoreItem>
</file>

<file path=docMetadata/LabelInfo.xml><?xml version="1.0" encoding="utf-8"?>
<clbl:labelList xmlns:clbl="http://schemas.microsoft.com/office/2020/mipLabelMetadata">
  <clbl:label id="{549ac42a-3eb4-4074-b885-aea26bd6241e}" enabled="1" method="Standard" siteId="{9274ee3f-9425-4109-a27f-9fb15c10675d}" removed="0"/>
</clbl:labelList>
</file>

<file path=docProps/app.xml><?xml version="1.0" encoding="utf-8"?>
<Properties xmlns="http://schemas.openxmlformats.org/officeDocument/2006/extended-properties" xmlns:vt="http://schemas.openxmlformats.org/officeDocument/2006/docPropsVTypes">
  <Template/>
  <TotalTime>1553</TotalTime>
  <Words>960</Words>
  <Application>Microsoft Office PowerPoint</Application>
  <PresentationFormat>Widescreen</PresentationFormat>
  <Paragraphs>152</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Helvetica</vt:lpstr>
      <vt:lpstr>Wingdings</vt:lpstr>
      <vt:lpstr>Custom Design</vt:lpstr>
      <vt:lpstr>Client Name/Logo</vt:lpstr>
      <vt:lpstr>PowerPoint Presentation</vt:lpstr>
      <vt:lpstr>PowerPoint Presentation</vt:lpstr>
      <vt:lpstr>PowerPoint Presentation</vt:lpstr>
      <vt:lpstr>PowerPoint Presentation</vt:lpstr>
      <vt:lpstr>What is the G2E Difference?</vt:lpstr>
      <vt:lpstr>What will I get from Exhibiting at G2E?</vt:lpstr>
      <vt:lpstr>Featured Zones</vt:lpstr>
      <vt:lpstr>Here Are Just a Few of the Nearly 400 Exhibitors You’ll Be Joining at G2E</vt:lpstr>
      <vt:lpstr>How Will I Make the Most of My Exhibiting Experience?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Campbell (Daley), Alex (RX-NOR)</dc:creator>
  <cp:lastModifiedBy>Shannon, Hannah (RX-NOR)</cp:lastModifiedBy>
  <cp:revision>102</cp:revision>
  <dcterms:created xsi:type="dcterms:W3CDTF">2024-09-09T16:39:59Z</dcterms:created>
  <dcterms:modified xsi:type="dcterms:W3CDTF">2026-09-23T18:59:19Z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49ac42a-3eb4-4074-b885-aea26bd6241e_Enabled">
    <vt:lpwstr>true</vt:lpwstr>
  </property>
  <property fmtid="{D5CDD505-2E9C-101B-9397-08002B2CF9AE}" pid="3" name="MSIP_Label_549ac42a-3eb4-4074-b885-aea26bd6241e_SetDate">
    <vt:lpwstr>2024-10-03T20:02:48Z</vt:lpwstr>
  </property>
  <property fmtid="{D5CDD505-2E9C-101B-9397-08002B2CF9AE}" pid="4" name="MSIP_Label_549ac42a-3eb4-4074-b885-aea26bd6241e_Method">
    <vt:lpwstr>Standard</vt:lpwstr>
  </property>
  <property fmtid="{D5CDD505-2E9C-101B-9397-08002B2CF9AE}" pid="5" name="MSIP_Label_549ac42a-3eb4-4074-b885-aea26bd6241e_Name">
    <vt:lpwstr>General Business</vt:lpwstr>
  </property>
  <property fmtid="{D5CDD505-2E9C-101B-9397-08002B2CF9AE}" pid="6" name="MSIP_Label_549ac42a-3eb4-4074-b885-aea26bd6241e_SiteId">
    <vt:lpwstr>9274ee3f-9425-4109-a27f-9fb15c10675d</vt:lpwstr>
  </property>
  <property fmtid="{D5CDD505-2E9C-101B-9397-08002B2CF9AE}" pid="7" name="MSIP_Label_549ac42a-3eb4-4074-b885-aea26bd6241e_ActionId">
    <vt:lpwstr>c080a885-8da0-4584-9b41-495e757bdf72</vt:lpwstr>
  </property>
  <property fmtid="{D5CDD505-2E9C-101B-9397-08002B2CF9AE}" pid="8" name="MSIP_Label_549ac42a-3eb4-4074-b885-aea26bd6241e_ContentBits">
    <vt:lpwstr>0</vt:lpwstr>
  </property>
  <property fmtid="{D5CDD505-2E9C-101B-9397-08002B2CF9AE}" pid="9" name="ContentTypeId">
    <vt:lpwstr>0x010100FE38F4B68121B2479A7604D400AE2CDE</vt:lpwstr>
  </property>
  <property fmtid="{D5CDD505-2E9C-101B-9397-08002B2CF9AE}" pid="10" name="MediaServiceImageTags">
    <vt:lpwstr/>
  </property>
</Properties>
</file>